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17" r:id="rId26"/>
    <p:sldId id="319" r:id="rId27"/>
    <p:sldId id="279" r:id="rId28"/>
    <p:sldId id="280" r:id="rId29"/>
    <p:sldId id="281" r:id="rId30"/>
    <p:sldId id="282" r:id="rId31"/>
    <p:sldId id="283" r:id="rId32"/>
    <p:sldId id="284" r:id="rId33"/>
    <p:sldId id="318" r:id="rId34"/>
    <p:sldId id="321" r:id="rId35"/>
    <p:sldId id="285" r:id="rId36"/>
    <p:sldId id="322" r:id="rId37"/>
    <p:sldId id="320" r:id="rId38"/>
    <p:sldId id="286" r:id="rId39"/>
    <p:sldId id="287" r:id="rId40"/>
    <p:sldId id="323" r:id="rId41"/>
    <p:sldId id="288" r:id="rId42"/>
    <p:sldId id="289" r:id="rId43"/>
    <p:sldId id="290" r:id="rId44"/>
    <p:sldId id="291" r:id="rId45"/>
    <p:sldId id="292" r:id="rId46"/>
    <p:sldId id="293" r:id="rId47"/>
    <p:sldId id="332" r:id="rId48"/>
    <p:sldId id="338" r:id="rId49"/>
    <p:sldId id="333" r:id="rId50"/>
    <p:sldId id="339" r:id="rId51"/>
    <p:sldId id="340" r:id="rId52"/>
    <p:sldId id="337" r:id="rId53"/>
    <p:sldId id="334" r:id="rId54"/>
    <p:sldId id="324" r:id="rId55"/>
    <p:sldId id="335" r:id="rId56"/>
    <p:sldId id="336" r:id="rId57"/>
    <p:sldId id="342" r:id="rId58"/>
    <p:sldId id="343" r:id="rId59"/>
    <p:sldId id="344" r:id="rId60"/>
    <p:sldId id="348" r:id="rId61"/>
    <p:sldId id="328" r:id="rId62"/>
    <p:sldId id="326" r:id="rId63"/>
    <p:sldId id="346" r:id="rId64"/>
    <p:sldId id="347" r:id="rId65"/>
    <p:sldId id="331" r:id="rId66"/>
    <p:sldId id="345" r:id="rId67"/>
    <p:sldId id="330" r:id="rId68"/>
    <p:sldId id="388" r:id="rId69"/>
    <p:sldId id="327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9" r:id="rId79"/>
    <p:sldId id="358" r:id="rId80"/>
    <p:sldId id="325" r:id="rId81"/>
    <p:sldId id="357" r:id="rId82"/>
    <p:sldId id="360" r:id="rId83"/>
    <p:sldId id="361" r:id="rId84"/>
    <p:sldId id="363" r:id="rId85"/>
    <p:sldId id="362" r:id="rId86"/>
    <p:sldId id="365" r:id="rId87"/>
    <p:sldId id="364" r:id="rId88"/>
    <p:sldId id="391" r:id="rId89"/>
    <p:sldId id="366" r:id="rId90"/>
    <p:sldId id="367" r:id="rId91"/>
    <p:sldId id="368" r:id="rId92"/>
    <p:sldId id="294" r:id="rId93"/>
    <p:sldId id="383" r:id="rId94"/>
    <p:sldId id="377" r:id="rId95"/>
    <p:sldId id="384" r:id="rId96"/>
    <p:sldId id="295" r:id="rId97"/>
    <p:sldId id="385" r:id="rId98"/>
    <p:sldId id="370" r:id="rId99"/>
    <p:sldId id="296" r:id="rId100"/>
    <p:sldId id="371" r:id="rId101"/>
    <p:sldId id="297" r:id="rId102"/>
    <p:sldId id="298" r:id="rId103"/>
    <p:sldId id="382" r:id="rId104"/>
    <p:sldId id="381" r:id="rId105"/>
    <p:sldId id="373" r:id="rId106"/>
    <p:sldId id="299" r:id="rId107"/>
    <p:sldId id="379" r:id="rId108"/>
    <p:sldId id="300" r:id="rId109"/>
    <p:sldId id="375" r:id="rId110"/>
    <p:sldId id="301" r:id="rId111"/>
    <p:sldId id="302" r:id="rId112"/>
    <p:sldId id="303" r:id="rId113"/>
    <p:sldId id="376" r:id="rId114"/>
    <p:sldId id="304" r:id="rId115"/>
    <p:sldId id="380" r:id="rId116"/>
    <p:sldId id="305" r:id="rId117"/>
    <p:sldId id="387" r:id="rId118"/>
    <p:sldId id="386" r:id="rId119"/>
    <p:sldId id="306" r:id="rId120"/>
    <p:sldId id="378" r:id="rId121"/>
    <p:sldId id="307" r:id="rId122"/>
    <p:sldId id="308" r:id="rId123"/>
    <p:sldId id="390" r:id="rId124"/>
    <p:sldId id="314" r:id="rId125"/>
    <p:sldId id="389" r:id="rId126"/>
    <p:sldId id="315" r:id="rId1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26" Type="http://schemas.openxmlformats.org/officeDocument/2006/relationships/slide" Target="slides/slide12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presProps" Target="presProps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theme" Target="theme/theme1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EAAB744-D289-4AD1-85EE-2CB9CD95F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DC640C-ADE3-4026-9661-4E6BB08F10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8685D-5991-47BA-91C4-1207A5D173F7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CB6AB73F-B462-4BE0-851B-97C66F530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83A79405-0EE4-4CD1-90AE-C88F68A6B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2F32FC-8507-49E2-9609-6373ED3A0F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830648-946F-4D35-8AEC-B6905DE19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E5EC9-0A2C-4E2C-8ED8-0A69580165C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D5BF6-6F63-4F0F-A4A1-46985596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EE915A-6652-424E-8930-745ED5DE3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70C258-69D0-4FA3-9B51-40B66191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EC048-B47F-4A10-980A-EC62D8BD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FADDB0-0F4D-4B05-B23A-B5227256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4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09368-3B5D-4EE9-9CCE-F8CE7B10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6DF3BB-F530-478A-9F7F-A6D83313F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8F46C1-D50B-48B6-AC85-FF6AF67F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2A325-2312-49FD-9C44-692DCD35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9EF2AE-256B-4277-BC3C-B3C14C19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8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5C53D1-5B51-43C9-A820-C70D67325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22D523-F6A6-466F-B5AA-B127F68EE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32D7D7-CC2C-4E4B-9849-20DE02D3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520FCC-FFFD-4DB2-BBB1-55E990DA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A1AB49-A3C6-43B1-A29E-1519E157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65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1E863-4B98-428A-94B2-B366187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BC1F0-854D-4DC9-AC26-C4C188B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D08BBC-4257-41DB-920D-134A6553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A7F80D-4CA3-48FC-A84A-3DE551F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9A9AA-BAC8-401C-A963-41E0FA33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7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50746-85E5-4D91-8D9F-8E0143A3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BA3525-E21C-44B3-8F7A-95C4CF480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4D90-A199-499A-BD89-857FDC5F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64F9F-337E-40C5-B3EE-40D67310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B121C2-D1C6-456C-BEFA-0B3D849C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08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B24F8-1332-4F9E-A09F-33B4E7A1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A9283-4C9E-46E2-8D25-FF62750E0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6E5E65-8F3E-41C2-AB4C-545407013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B1356D-9B2F-4117-9D44-9F704766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9245AF-6542-43BB-9EFB-4F929D28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18F9BC-164F-46D5-B36D-DB5EF8CB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60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FC1FB-B6C1-47F4-9E78-9348A8BE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723FA0-E0C4-4797-AB0C-684BADB0E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87DE04-187D-46E5-B7B8-70273947A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9435AC-AA99-4384-962C-789462E7A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9CF94A-3BDD-4CA4-BDEE-F5C3F71C1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11AAAD-EE5A-4DD4-BE29-D22B712D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6367D9-08B7-4D91-95EC-455AC282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E5A5D8A-D5CD-4960-87CB-A2F3083D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3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3B804-FDD7-4C19-9080-339026DB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E27CEF-2A43-4948-B429-6697AB79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64C5F2-D4FB-4AA3-9864-439A9E87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C930F4-AC40-4F06-91FC-92CCE708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03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F409EA-61D6-430E-AB4D-E0B6D157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53CAD3-3323-4F61-B6CF-9ECA7AFD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32CABA-97CF-447E-B078-6EE92A5A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18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43238-9C5F-4CC4-8723-EE1A6A58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C79D1-8B02-4809-933F-6A799DBB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6680C4-9831-4F75-8F24-25E7FC4B1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DCB7A7-8FDC-43EF-9149-9615B66C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E19E8C-0F19-48CE-980C-2BE81581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1F1DDD-1723-492B-8A07-05D38407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59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76924-2A1B-4858-9519-3BF51D73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66F640-1B53-4262-B640-45E51328B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191F47-2FF8-4452-9366-D6A2FBDC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CB34D2-4A3A-4027-ACF4-52890393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1E52A9-BA43-4A8D-B65A-275CD56D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CC30E9-7EEC-44B6-8528-7B7454A1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21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1000">
              <a:schemeClr val="bg1"/>
            </a:gs>
            <a:gs pos="9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18423-4639-4F5B-A3C7-BD5E2000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B45E0E-D360-4460-8F2F-421927776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6402A7-06E6-443C-A2E9-90AE59DE1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C577A-8B7C-4A05-98C0-FD5E433108E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30912-2399-4100-919B-75C916ABA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A4F2D-CEAE-41E7-9F1B-A2C0E29F0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DB145-D22E-4A07-9087-A568D1C44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 /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 /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 /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 /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 /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sv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3" Type="http://schemas.openxmlformats.org/officeDocument/2006/relationships/image" Target="../media/image39.jpg" /><Relationship Id="rId7" Type="http://schemas.openxmlformats.org/officeDocument/2006/relationships/image" Target="../media/image43.jpg" /><Relationship Id="rId2" Type="http://schemas.openxmlformats.org/officeDocument/2006/relationships/image" Target="../media/image38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2.jpg" /><Relationship Id="rId5" Type="http://schemas.openxmlformats.org/officeDocument/2006/relationships/image" Target="../media/image41.jpg" /><Relationship Id="rId4" Type="http://schemas.openxmlformats.org/officeDocument/2006/relationships/image" Target="../media/image40.jpg" /><Relationship Id="rId9" Type="http://schemas.openxmlformats.org/officeDocument/2006/relationships/image" Target="../media/image45.png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 /><Relationship Id="rId2" Type="http://schemas.openxmlformats.org/officeDocument/2006/relationships/image" Target="../media/image5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7.jpg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image" Target="../media/image49.jp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 /><Relationship Id="rId2" Type="http://schemas.openxmlformats.org/officeDocument/2006/relationships/image" Target="../media/image55.jpg" /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 /><Relationship Id="rId2" Type="http://schemas.openxmlformats.org/officeDocument/2006/relationships/image" Target="../media/image57.jp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 /><Relationship Id="rId2" Type="http://schemas.openxmlformats.org/officeDocument/2006/relationships/image" Target="../media/image58.jpg" /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 /><Relationship Id="rId2" Type="http://schemas.openxmlformats.org/officeDocument/2006/relationships/image" Target="../media/image60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3.jpg" /><Relationship Id="rId4" Type="http://schemas.openxmlformats.org/officeDocument/2006/relationships/image" Target="../media/image62.jpg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 /><Relationship Id="rId2" Type="http://schemas.openxmlformats.org/officeDocument/2006/relationships/image" Target="../media/image64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3.jpg" /><Relationship Id="rId4" Type="http://schemas.openxmlformats.org/officeDocument/2006/relationships/image" Target="../media/image62.jpg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9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EF6A-8D82-4248-9433-B0CA00797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Семантическое представление онтологий,</a:t>
            </a:r>
            <a:br>
              <a:rPr lang="ru-RU" dirty="0"/>
            </a:br>
            <a:r>
              <a:rPr lang="ru-RU" dirty="0"/>
              <a:t>структуры данных и языки: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0AD6B3-64A1-4931-86B0-D122A622C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унификация, интеграция и стандартизация</a:t>
            </a:r>
          </a:p>
          <a:p>
            <a:endParaRPr lang="ru-RU" dirty="0"/>
          </a:p>
          <a:p>
            <a:r>
              <a:rPr lang="ru-RU" dirty="0" err="1"/>
              <a:t>Ивашенко</a:t>
            </a:r>
            <a:r>
              <a:rPr lang="ru-RU" dirty="0"/>
              <a:t> Валерьян</a:t>
            </a:r>
          </a:p>
          <a:p>
            <a:r>
              <a:rPr lang="ru-RU" dirty="0"/>
              <a:t>БГУИР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95F6E-30AE-4E1C-AC39-7993B733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17C322-ADF4-4749-BABD-CCCD06D6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err="1"/>
              <a:t>Ивашенко</a:t>
            </a:r>
            <a:r>
              <a:rPr lang="ru-RU" dirty="0"/>
              <a:t>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0382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34193-0B01-476F-B1A3-9F19BA67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A86F2-77B6-4EF5-A779-60BDA58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F3EBDB-61A6-45D4-8C4F-A61CC9DB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E460B9C-AFFE-49C0-84A0-FEAAD412551A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62F5CF0-0A7B-4ECA-AE72-7184D2DF895E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E806CC9-95AA-4396-829F-2EBDBD97D19B}"/>
              </a:ext>
            </a:extLst>
          </p:cNvPr>
          <p:cNvSpPr/>
          <p:nvPr/>
        </p:nvSpPr>
        <p:spPr>
          <a:xfrm>
            <a:off x="1698592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2733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E448A2-2BC8-4088-B6B6-269AABAD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4" y="1526015"/>
            <a:ext cx="8860971" cy="5153830"/>
          </a:xfrm>
        </p:spPr>
      </p:pic>
      <p:sp>
        <p:nvSpPr>
          <p:cNvPr id="10" name="Дата 9">
            <a:extLst>
              <a:ext uri="{FF2B5EF4-FFF2-40B4-BE49-F238E27FC236}">
                <a16:creationId xmlns:a16="http://schemas.microsoft.com/office/drawing/2014/main" id="{18F51122-9FB2-4B1A-A9D2-63FDB427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4AB9A3F-72B4-45E2-83F8-659FD232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3611701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18DADA-251E-4E77-B977-5B7C2A19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94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A20754-74A1-4498-8903-5C1B9ABA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706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8E5B6D-4B9D-4430-AC8F-78197ED3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75" y="2257470"/>
            <a:ext cx="8397996" cy="3283605"/>
          </a:xfrm>
          <a:prstGeom prst="rect">
            <a:avLst/>
          </a:prstGeom>
        </p:spPr>
      </p:pic>
      <p:sp>
        <p:nvSpPr>
          <p:cNvPr id="10" name="Дата 9">
            <a:extLst>
              <a:ext uri="{FF2B5EF4-FFF2-40B4-BE49-F238E27FC236}">
                <a16:creationId xmlns:a16="http://schemas.microsoft.com/office/drawing/2014/main" id="{92F96AC3-0BE5-4DA4-B951-B3FE5D7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9BEE2209-ACCC-4639-8DD4-0C70B6BD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583937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664FCC-DB42-49D6-A25B-4D10EE3B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0" y="1532865"/>
            <a:ext cx="6522901" cy="4960010"/>
          </a:xfrm>
        </p:spPr>
      </p:pic>
      <p:sp>
        <p:nvSpPr>
          <p:cNvPr id="8" name="Дата 7">
            <a:extLst>
              <a:ext uri="{FF2B5EF4-FFF2-40B4-BE49-F238E27FC236}">
                <a16:creationId xmlns:a16="http://schemas.microsoft.com/office/drawing/2014/main" id="{B3718C53-E0B4-4780-AEFC-B96FEFAD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185976-0119-41D3-B5CE-F23F7489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042870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CF5768-EFE8-4677-821F-E44B422DC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8932874" cy="4154194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6F9C8180-7B2C-47F1-B70D-FB816B703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F0FE8AE-1CFA-46F7-ADEF-4B9A074F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224572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394ED-7AB8-45BE-AB34-1A907955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9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67EFA1-BA5C-447B-9B76-CCBF3301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1825625"/>
            <a:ext cx="6418622" cy="4793262"/>
          </a:xfrm>
        </p:spPr>
      </p:pic>
      <p:sp>
        <p:nvSpPr>
          <p:cNvPr id="8" name="Дата 7">
            <a:extLst>
              <a:ext uri="{FF2B5EF4-FFF2-40B4-BE49-F238E27FC236}">
                <a16:creationId xmlns:a16="http://schemas.microsoft.com/office/drawing/2014/main" id="{00E89FAF-5C89-4D91-B967-DAA87126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80F0235-8C75-4CB1-801F-65EDF520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282987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A1432B-9F69-42C6-BBC7-F50167F6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286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6" name="Дата 35">
            <a:extLst>
              <a:ext uri="{FF2B5EF4-FFF2-40B4-BE49-F238E27FC236}">
                <a16:creationId xmlns:a16="http://schemas.microsoft.com/office/drawing/2014/main" id="{926534A1-8897-4AAB-B8ED-60AF6C87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37" name="Нижний колонтитул 36">
            <a:extLst>
              <a:ext uri="{FF2B5EF4-FFF2-40B4-BE49-F238E27FC236}">
                <a16:creationId xmlns:a16="http://schemas.microsoft.com/office/drawing/2014/main" id="{459245B4-A22A-4D8C-AF07-47C69928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E3F78E0-465B-4F6C-ABC6-8EFADFB32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" b="4116"/>
          <a:stretch/>
        </p:blipFill>
        <p:spPr>
          <a:xfrm>
            <a:off x="3566568" y="1296139"/>
            <a:ext cx="5044034" cy="5178980"/>
          </a:xfrm>
        </p:spPr>
      </p:pic>
    </p:spTree>
    <p:extLst>
      <p:ext uri="{BB962C8B-B14F-4D97-AF65-F5344CB8AC3E}">
        <p14:creationId xmlns:p14="http://schemas.microsoft.com/office/powerpoint/2010/main" val="13911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34193-0B01-476F-B1A3-9F19BA67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A86F2-77B6-4EF5-A779-60BDA58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29732-5E2A-4A81-B4A7-C59B8CE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80" y="365125"/>
            <a:ext cx="10590320" cy="5811838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5A1A6CF-64E5-4B7E-B138-9D5B6246A6F3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87CD054-D977-4A38-8591-3728B1512EDA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6232F39-C6D0-4240-90EF-7A69509C73B2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276FA4C-F315-4ABA-BD49-E2B580ACBD95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869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9C2753-3A7D-471E-9DAF-46388C2F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4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1C410D-4D0B-43B8-8977-FF045375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240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B5354-BC7D-49C6-B399-A9C163BF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54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48BE1A-DCAD-4628-BFB3-75C5653A5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1364573"/>
            <a:ext cx="7739743" cy="5347459"/>
          </a:xfrm>
        </p:spPr>
      </p:pic>
      <p:sp>
        <p:nvSpPr>
          <p:cNvPr id="10" name="Дата 9">
            <a:extLst>
              <a:ext uri="{FF2B5EF4-FFF2-40B4-BE49-F238E27FC236}">
                <a16:creationId xmlns:a16="http://schemas.microsoft.com/office/drawing/2014/main" id="{EE8D7018-2F51-4507-B75C-510D85D1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43588BE-C335-4821-B95F-8175168B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1787442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24D5E-2EC9-41CF-8B16-530A105F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636"/>
            <a:ext cx="1040093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4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8959A88-0DA9-4A22-8A46-5F6E8929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69199"/>
            <a:ext cx="8284028" cy="5409978"/>
          </a:xfr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C970C5D5-C3B2-42D9-8D64-D723FA71D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A67062-A8CE-494D-B800-EE63CC24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7847551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1774A-0B9B-4D2D-B4CF-7F4B5630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4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7C2338-AF84-482A-A504-D2FCFACB1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21" y="2231998"/>
            <a:ext cx="6534150" cy="3809007"/>
          </a:xfrm>
        </p:spPr>
      </p:pic>
      <p:sp>
        <p:nvSpPr>
          <p:cNvPr id="8" name="Дата 7">
            <a:extLst>
              <a:ext uri="{FF2B5EF4-FFF2-40B4-BE49-F238E27FC236}">
                <a16:creationId xmlns:a16="http://schemas.microsoft.com/office/drawing/2014/main" id="{FB71F618-1084-4ADB-B066-1BA6788D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157780B-6932-4EF0-9C61-46867B70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7316275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B65B98B4-DF2E-47F8-B8AA-C738FBB1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154F450E-1A48-40EF-A6C4-E166899C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7EECE9-1095-4AC9-A3E5-FADF35E3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6" b="3542"/>
          <a:stretch/>
        </p:blipFill>
        <p:spPr>
          <a:xfrm>
            <a:off x="3257596" y="1200704"/>
            <a:ext cx="6403860" cy="5226729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E8784702-1E74-4337-86DD-F199117BB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9784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690405-02A8-4F0F-B596-3937230C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3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44A98-03BB-47C7-BEB6-8C2F216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94658-29E3-4969-A7FF-CEEAADB0E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9AF8FC-7738-42A2-8547-490B5DB7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83D0BC-DD8F-4B0F-8C05-FEBA4D659362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E122D7A-37C3-4D87-ABC8-0441D7EBF166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справка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8037E7F-29C0-48E9-815D-B5706DEE3597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справка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1327BF-D71B-40E2-B52F-CC4B04C0A912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справка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3CC665C-8A39-4E12-8698-B52DA168D681}"/>
              </a:ext>
            </a:extLst>
          </p:cNvPr>
          <p:cNvSpPr/>
          <p:nvPr/>
        </p:nvSpPr>
        <p:spPr>
          <a:xfrm>
            <a:off x="2507936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7272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3E8D71-0515-45F6-BCCD-01885B745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08987"/>
            <a:ext cx="9829800" cy="5057382"/>
          </a:xfrm>
        </p:spPr>
      </p:pic>
      <p:sp>
        <p:nvSpPr>
          <p:cNvPr id="10" name="Дата 9">
            <a:extLst>
              <a:ext uri="{FF2B5EF4-FFF2-40B4-BE49-F238E27FC236}">
                <a16:creationId xmlns:a16="http://schemas.microsoft.com/office/drawing/2014/main" id="{2388BF88-FBF3-46E7-9C4B-65C072DB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AE3C2CF4-2A30-4623-BDD7-F763440C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6888508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FFC96-7822-4A82-943E-4AD200F9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696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8F778-C269-459B-9D21-29F8E104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814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2388BF88-FBF3-46E7-9C4B-65C072DB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AE3C2CF4-2A30-4623-BDD7-F763440C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64AB8E-11D8-43E1-8A8A-3C1BC87F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b="1" i="1" dirty="0">
              <a:solidFill>
                <a:schemeClr val="accent1"/>
              </a:solidFill>
            </a:endParaRPr>
          </a:p>
          <a:p>
            <a:endParaRPr lang="en-US" sz="14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sz="1400" b="1" i="1" dirty="0">
                <a:solidFill>
                  <a:schemeClr val="accent1"/>
                </a:solidFill>
              </a:rPr>
              <a:t>Голенков, В. В. Представление логических высказываний на языке SCL-</a:t>
            </a:r>
            <a:r>
              <a:rPr lang="ru-RU" sz="1400" b="1" i="1" dirty="0" err="1">
                <a:solidFill>
                  <a:schemeClr val="accent1"/>
                </a:solidFill>
              </a:rPr>
              <a:t>Semantic</a:t>
            </a:r>
            <a:r>
              <a:rPr lang="ru-RU" sz="1400" b="1" i="1" dirty="0">
                <a:solidFill>
                  <a:schemeClr val="accent1"/>
                </a:solidFill>
              </a:rPr>
              <a:t> Code Logic. – Мн., </a:t>
            </a:r>
            <a:r>
              <a:rPr lang="ru-RU" sz="1400" b="1" i="1" dirty="0"/>
              <a:t>1994</a:t>
            </a:r>
            <a:r>
              <a:rPr lang="ru-RU" sz="1400" b="1" i="1" dirty="0">
                <a:solidFill>
                  <a:schemeClr val="accent1"/>
                </a:solidFill>
              </a:rPr>
              <a:t>. – 46 с.  </a:t>
            </a:r>
          </a:p>
          <a:p>
            <a:pPr marL="0" indent="0">
              <a:buNone/>
            </a:pPr>
            <a:endParaRPr lang="ru-RU" sz="14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ru-RU" sz="1400" b="1" i="1" dirty="0">
                <a:solidFill>
                  <a:schemeClr val="accent1"/>
                </a:solidFill>
              </a:rPr>
              <a:t>Представление знаний различного вида на языке SCL ― </a:t>
            </a:r>
            <a:r>
              <a:rPr lang="ru-RU" sz="1400" b="1" i="1" dirty="0" err="1">
                <a:solidFill>
                  <a:schemeClr val="accent1"/>
                </a:solidFill>
              </a:rPr>
              <a:t>Semantic</a:t>
            </a:r>
            <a:r>
              <a:rPr lang="ru-RU" sz="1400" b="1" i="1" dirty="0">
                <a:solidFill>
                  <a:schemeClr val="accent1"/>
                </a:solidFill>
              </a:rPr>
              <a:t> Code Logic / В. В. Голенков, В. Г. Королев, И. Е. Малевич, </a:t>
            </a:r>
            <a:r>
              <a:rPr lang="ru-RU" sz="1400" b="1" i="1" dirty="0"/>
              <a:t>1995</a:t>
            </a:r>
            <a:r>
              <a:rPr lang="ru-RU" sz="1400" b="1" i="1" dirty="0">
                <a:solidFill>
                  <a:schemeClr val="accent1"/>
                </a:solidFill>
              </a:rPr>
              <a:t>.</a:t>
            </a:r>
          </a:p>
          <a:p>
            <a:endParaRPr lang="ru-RU" sz="1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45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1E531C-34B1-4462-8C65-8BC9562C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Стандартизация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2388BF88-FBF3-46E7-9C4B-65C072DB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AE3C2CF4-2A30-4623-BDD7-F763440C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64AB8E-11D8-43E1-8A8A-3C1BC87F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b="1" i="1" dirty="0">
              <a:solidFill>
                <a:schemeClr val="accent1"/>
              </a:solidFill>
            </a:endParaRPr>
          </a:p>
          <a:p>
            <a:endParaRPr lang="en-US" sz="1400" b="1" i="1" dirty="0">
              <a:solidFill>
                <a:schemeClr val="accent1"/>
              </a:solidFill>
            </a:endParaRPr>
          </a:p>
          <a:p>
            <a:r>
              <a:rPr lang="ru-RU" sz="1400" b="1" i="1" dirty="0">
                <a:solidFill>
                  <a:schemeClr val="accent1"/>
                </a:solidFill>
              </a:rPr>
              <a:t>Голенков, В. В. Открытая технология онтологического проектирования, производства и эксплуатации семантически совместимых гибридных интеллектуальных компьютерных систем / В. В. Голенков, Н. А. </a:t>
            </a:r>
            <a:r>
              <a:rPr lang="ru-RU" sz="1400" b="1" i="1" dirty="0" err="1">
                <a:solidFill>
                  <a:schemeClr val="accent1"/>
                </a:solidFill>
              </a:rPr>
              <a:t>Гулякина</a:t>
            </a:r>
            <a:r>
              <a:rPr lang="ru-RU" sz="1400" b="1" i="1" dirty="0">
                <a:solidFill>
                  <a:schemeClr val="accent1"/>
                </a:solidFill>
              </a:rPr>
              <a:t>, Д. В. </a:t>
            </a:r>
            <a:r>
              <a:rPr lang="ru-RU" sz="1400" b="1" i="1" dirty="0" err="1">
                <a:solidFill>
                  <a:schemeClr val="accent1"/>
                </a:solidFill>
              </a:rPr>
              <a:t>Шункевич</a:t>
            </a:r>
            <a:r>
              <a:rPr lang="ru-RU" sz="1400" b="1" i="1" dirty="0">
                <a:solidFill>
                  <a:schemeClr val="accent1"/>
                </a:solidFill>
              </a:rPr>
              <a:t>. </a:t>
            </a:r>
            <a:br>
              <a:rPr lang="en-US" sz="1400" b="1" i="1" dirty="0">
                <a:solidFill>
                  <a:schemeClr val="accent1"/>
                </a:solidFill>
              </a:rPr>
            </a:br>
            <a:r>
              <a:rPr lang="ru-RU" sz="1400" b="1" i="1" dirty="0">
                <a:solidFill>
                  <a:schemeClr val="accent1"/>
                </a:solidFill>
              </a:rPr>
              <a:t>– Минск : </a:t>
            </a:r>
            <a:r>
              <a:rPr lang="ru-RU" sz="1400" b="1" i="1" dirty="0" err="1">
                <a:solidFill>
                  <a:schemeClr val="accent1"/>
                </a:solidFill>
              </a:rPr>
              <a:t>Бестпринт</a:t>
            </a:r>
            <a:r>
              <a:rPr lang="ru-RU" sz="1400" b="1" i="1" dirty="0">
                <a:solidFill>
                  <a:schemeClr val="accent1"/>
                </a:solidFill>
              </a:rPr>
              <a:t>, </a:t>
            </a:r>
            <a:r>
              <a:rPr lang="ru-RU" sz="1400" b="1" i="1" dirty="0"/>
              <a:t>2021</a:t>
            </a:r>
            <a:r>
              <a:rPr lang="ru-RU" sz="1400" b="1" i="1" dirty="0">
                <a:solidFill>
                  <a:schemeClr val="accent1"/>
                </a:solidFill>
              </a:rPr>
              <a:t>. – 690 с.</a:t>
            </a:r>
            <a:endParaRPr lang="en-US" sz="1400" b="1" i="1" dirty="0">
              <a:solidFill>
                <a:schemeClr val="accent1"/>
              </a:solidFill>
            </a:endParaRPr>
          </a:p>
          <a:p>
            <a:endParaRPr lang="en-US" sz="1400" b="1" i="1" dirty="0">
              <a:solidFill>
                <a:schemeClr val="accent1"/>
              </a:solidFill>
            </a:endParaRPr>
          </a:p>
          <a:p>
            <a:r>
              <a:rPr lang="en-US" sz="1400" b="1" i="1" dirty="0">
                <a:solidFill>
                  <a:schemeClr val="accent1"/>
                </a:solidFill>
              </a:rPr>
              <a:t>https://ims.ostis.net/</a:t>
            </a:r>
          </a:p>
          <a:p>
            <a:endParaRPr lang="en-US" sz="1400" b="1" i="1" dirty="0">
              <a:solidFill>
                <a:schemeClr val="accent1"/>
              </a:solidFill>
            </a:endParaRPr>
          </a:p>
          <a:p>
            <a:endParaRPr lang="ru-RU" sz="1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240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F82E7-619B-4FA7-B990-6BC7616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44C76-450B-4A67-BEA3-F0F2EA55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6169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44A98-03BB-47C7-BEB6-8C2F216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94658-29E3-4969-A7FF-CEEAADB0E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6A1BBE-F25E-42C4-979F-17ACAD83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D2CC181-6092-461F-8323-5F6B8B761BEC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FEDECEB-8769-4C54-81F4-A62AC05ADEA2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680E2D-D029-4A50-ABD5-0989DDD4CE30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7D4DA1-FD3C-4700-8C58-19A2802EE53C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справка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88CAFAD-D7B1-4035-9E81-154F8E604372}"/>
              </a:ext>
            </a:extLst>
          </p:cNvPr>
          <p:cNvSpPr/>
          <p:nvPr/>
        </p:nvSpPr>
        <p:spPr>
          <a:xfrm>
            <a:off x="2507936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справка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1991B52-B4DC-4823-A322-CB63A1D5FA62}"/>
              </a:ext>
            </a:extLst>
          </p:cNvPr>
          <p:cNvSpPr/>
          <p:nvPr/>
        </p:nvSpPr>
        <p:spPr>
          <a:xfrm>
            <a:off x="2911498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97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E03DCB-04A0-4FB6-8C6A-7004823A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82959EB-2160-4E7B-9881-E528565B180C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696EC33-C1B9-4DA0-BA8C-D75CFBBB05E1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1B24ACE-5080-4499-8057-FF5C2CEA277E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справка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FE3B8F-C674-48E0-A999-2270246E26CB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справка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52C2D62-1747-44A1-9085-3FA9EC93DB7D}"/>
              </a:ext>
            </a:extLst>
          </p:cNvPr>
          <p:cNvSpPr/>
          <p:nvPr/>
        </p:nvSpPr>
        <p:spPr>
          <a:xfrm>
            <a:off x="2507936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справка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0D929F6-6317-4DC0-9DF1-2F7F5DAD64FF}"/>
              </a:ext>
            </a:extLst>
          </p:cNvPr>
          <p:cNvSpPr/>
          <p:nvPr/>
        </p:nvSpPr>
        <p:spPr>
          <a:xfrm>
            <a:off x="2911498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справка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950006C-C640-4980-877C-8C5AA2ECCB9B}"/>
              </a:ext>
            </a:extLst>
          </p:cNvPr>
          <p:cNvSpPr/>
          <p:nvPr/>
        </p:nvSpPr>
        <p:spPr>
          <a:xfrm>
            <a:off x="331506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09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A217CE-A1D6-4192-B06C-210335D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23BEDEC-AB08-4A7E-9229-45463946B83C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4F6C123-EAE7-4524-B56D-5D192483363E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8146B8A-42F5-4535-9891-F373706F21A6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768F51C-11EC-46C5-9647-8D815E691868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справка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5119D64-1765-47C0-92C6-F618785ACBB7}"/>
              </a:ext>
            </a:extLst>
          </p:cNvPr>
          <p:cNvSpPr/>
          <p:nvPr/>
        </p:nvSpPr>
        <p:spPr>
          <a:xfrm>
            <a:off x="2507936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справка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D06BE8C-6DC3-4C14-85E9-5579E53C176A}"/>
              </a:ext>
            </a:extLst>
          </p:cNvPr>
          <p:cNvSpPr/>
          <p:nvPr/>
        </p:nvSpPr>
        <p:spPr>
          <a:xfrm>
            <a:off x="2911498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справка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A7FE0B5-A037-4E0C-87E0-3E9A1D61EF62}"/>
              </a:ext>
            </a:extLst>
          </p:cNvPr>
          <p:cNvSpPr/>
          <p:nvPr/>
        </p:nvSpPr>
        <p:spPr>
          <a:xfrm>
            <a:off x="331506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справка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651B3E-EC27-4E5F-973B-6DC5AB0B7040}"/>
              </a:ext>
            </a:extLst>
          </p:cNvPr>
          <p:cNvSpPr/>
          <p:nvPr/>
        </p:nvSpPr>
        <p:spPr>
          <a:xfrm>
            <a:off x="3718622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66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B5AAB-CFC5-467E-9BBB-0EA85F43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8E9B484-A04F-4B9A-8908-F6FDC30B48AE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292B55-8514-4788-9C49-959EA5B0B662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справка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FB8ECF2-0237-4F6B-B35D-A5F25EF4BF36}"/>
              </a:ext>
            </a:extLst>
          </p:cNvPr>
          <p:cNvSpPr/>
          <p:nvPr/>
        </p:nvSpPr>
        <p:spPr>
          <a:xfrm>
            <a:off x="1705989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справка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CE4279-50F2-41A5-9501-CD98BB13AE68}"/>
              </a:ext>
            </a:extLst>
          </p:cNvPr>
          <p:cNvSpPr/>
          <p:nvPr/>
        </p:nvSpPr>
        <p:spPr>
          <a:xfrm>
            <a:off x="210437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справка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6C0EF35-EF54-486E-877A-0EEAFE3FB4A8}"/>
              </a:ext>
            </a:extLst>
          </p:cNvPr>
          <p:cNvSpPr/>
          <p:nvPr/>
        </p:nvSpPr>
        <p:spPr>
          <a:xfrm>
            <a:off x="2507936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справка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B8B883D-5468-4090-B212-EF681AE34771}"/>
              </a:ext>
            </a:extLst>
          </p:cNvPr>
          <p:cNvSpPr/>
          <p:nvPr/>
        </p:nvSpPr>
        <p:spPr>
          <a:xfrm>
            <a:off x="2911498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справка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5F9C1B6-4232-4576-8BCE-EC7CADBD8430}"/>
              </a:ext>
            </a:extLst>
          </p:cNvPr>
          <p:cNvSpPr/>
          <p:nvPr/>
        </p:nvSpPr>
        <p:spPr>
          <a:xfrm>
            <a:off x="331506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справка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8918A6-D0FF-4283-B90A-C2AE71E4BFB6}"/>
              </a:ext>
            </a:extLst>
          </p:cNvPr>
          <p:cNvSpPr/>
          <p:nvPr/>
        </p:nvSpPr>
        <p:spPr>
          <a:xfrm>
            <a:off x="3718622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справка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22EEFDE-B5BC-4F8A-B7B6-2F20504D5909}"/>
              </a:ext>
            </a:extLst>
          </p:cNvPr>
          <p:cNvSpPr/>
          <p:nvPr/>
        </p:nvSpPr>
        <p:spPr>
          <a:xfrm>
            <a:off x="4122184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35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6853BA-7AC6-42F1-A63C-CC549B7E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49" y="1690688"/>
            <a:ext cx="3936769" cy="39367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FF394-11B9-4AA2-A869-8F136A99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Диалектика познания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A0642-804F-4251-B569-5D8C9C8B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r>
              <a:rPr lang="ru-RU" dirty="0"/>
              <a:t>что?</a:t>
            </a:r>
          </a:p>
          <a:p>
            <a:endParaRPr lang="ru-RU" dirty="0"/>
          </a:p>
          <a:p>
            <a:r>
              <a:rPr lang="ru-RU" dirty="0"/>
              <a:t>где?</a:t>
            </a:r>
          </a:p>
          <a:p>
            <a:endParaRPr lang="ru-RU" dirty="0"/>
          </a:p>
          <a:p>
            <a:r>
              <a:rPr lang="ru-RU" dirty="0"/>
              <a:t>когда?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 algn="r">
              <a:buNone/>
            </a:pPr>
            <a:r>
              <a:rPr lang="en-US" sz="800" dirty="0"/>
              <a:t>https://image.made-in-china.com/202f0j00nBjldRZMlQbU/Casino-Gambling-Table-Roulette-Wheel-Russia-Roulette-Wheel.webp</a:t>
            </a:r>
            <a:endParaRPr lang="ru-RU" dirty="0"/>
          </a:p>
          <a:p>
            <a:r>
              <a:rPr lang="ru-RU" dirty="0"/>
              <a:t>НЕ-факторы («факторы незнания»)</a:t>
            </a:r>
          </a:p>
          <a:p>
            <a:pPr lvl="1"/>
            <a:r>
              <a:rPr lang="ru-RU" dirty="0" err="1"/>
              <a:t>НЕоднозначность</a:t>
            </a:r>
            <a:endParaRPr lang="ru-RU" dirty="0"/>
          </a:p>
          <a:p>
            <a:pPr lvl="2"/>
            <a:r>
              <a:rPr lang="ru-RU" dirty="0"/>
              <a:t>омонимия</a:t>
            </a:r>
          </a:p>
          <a:p>
            <a:pPr lvl="2"/>
            <a:r>
              <a:rPr lang="ru-RU" dirty="0"/>
              <a:t>синонимия</a:t>
            </a:r>
          </a:p>
          <a:p>
            <a:pPr lvl="2"/>
            <a:r>
              <a:rPr lang="ru-RU" dirty="0"/>
              <a:t>относительность</a:t>
            </a:r>
          </a:p>
          <a:p>
            <a:pPr lvl="2"/>
            <a:r>
              <a:rPr lang="ru-RU" dirty="0"/>
              <a:t>абсолютность</a:t>
            </a:r>
          </a:p>
          <a:p>
            <a:pPr lvl="2"/>
            <a:r>
              <a:rPr lang="ru-RU" dirty="0" err="1"/>
              <a:t>НЕточность</a:t>
            </a:r>
            <a:endParaRPr lang="ru-RU" dirty="0"/>
          </a:p>
          <a:p>
            <a:pPr lvl="1"/>
            <a:r>
              <a:rPr lang="ru-RU" dirty="0" err="1"/>
              <a:t>НЕполнота</a:t>
            </a:r>
            <a:endParaRPr lang="ru-RU" dirty="0"/>
          </a:p>
          <a:p>
            <a:pPr lvl="1"/>
            <a:r>
              <a:rPr lang="ru-RU" dirty="0" err="1"/>
              <a:t>НЕчёткость</a:t>
            </a:r>
            <a:endParaRPr lang="ru-RU" dirty="0"/>
          </a:p>
          <a:p>
            <a:pPr lvl="1"/>
            <a:r>
              <a:rPr lang="ru-RU" dirty="0" err="1"/>
              <a:t>НЕопределённость</a:t>
            </a:r>
            <a:endParaRPr lang="ru-RU" dirty="0"/>
          </a:p>
          <a:p>
            <a:pPr lvl="2"/>
            <a:r>
              <a:rPr lang="ru-RU" dirty="0"/>
              <a:t>растяжимость</a:t>
            </a:r>
          </a:p>
          <a:p>
            <a:pPr lvl="2"/>
            <a:r>
              <a:rPr lang="ru-RU" dirty="0" err="1"/>
              <a:t>НЕдетерминированность</a:t>
            </a:r>
            <a:endParaRPr lang="ru-RU" dirty="0"/>
          </a:p>
          <a:p>
            <a:pPr lvl="2"/>
            <a:r>
              <a:rPr lang="ru-RU" i="1" dirty="0"/>
              <a:t>случайность</a:t>
            </a:r>
          </a:p>
          <a:p>
            <a:pPr lvl="1"/>
            <a:r>
              <a:rPr lang="ru-RU" dirty="0" err="1"/>
              <a:t>НЕмонотонность</a:t>
            </a:r>
            <a:endParaRPr lang="ru-RU" dirty="0"/>
          </a:p>
          <a:p>
            <a:pPr marL="457200" lvl="1" indent="0">
              <a:buNone/>
            </a:pPr>
            <a:r>
              <a:rPr lang="ru-RU" sz="1300" b="1" i="1" dirty="0">
                <a:solidFill>
                  <a:schemeClr val="accent1"/>
                </a:solidFill>
                <a:effectLst/>
              </a:rPr>
              <a:t>Нариньяни А.С. НЕ-факторы и инженерия знаний: от наивной формализации к естественной прагматике // Труды 4-й Нац. </a:t>
            </a:r>
            <a:br>
              <a:rPr lang="ru-RU" sz="1300" b="1" i="1" dirty="0">
                <a:solidFill>
                  <a:schemeClr val="accent1"/>
                </a:solidFill>
                <a:effectLst/>
              </a:rPr>
            </a:br>
            <a:r>
              <a:rPr lang="ru-RU" sz="1300" b="1" i="1" dirty="0" err="1">
                <a:solidFill>
                  <a:schemeClr val="accent1"/>
                </a:solidFill>
                <a:effectLst/>
              </a:rPr>
              <a:t>Конф</a:t>
            </a:r>
            <a:r>
              <a:rPr lang="ru-RU" sz="1300" b="1" i="1" dirty="0">
                <a:solidFill>
                  <a:schemeClr val="accent1"/>
                </a:solidFill>
                <a:effectLst/>
              </a:rPr>
              <a:t>. ”Искусственный интеллект - 94” , Рыбинск, </a:t>
            </a:r>
            <a:r>
              <a:rPr lang="ru-RU" sz="1300" b="1" i="1" dirty="0">
                <a:effectLst/>
              </a:rPr>
              <a:t>1994</a:t>
            </a:r>
            <a:r>
              <a:rPr lang="ru-RU" sz="1300" b="1" i="1" dirty="0">
                <a:solidFill>
                  <a:schemeClr val="accent1"/>
                </a:solidFill>
                <a:effectLst/>
              </a:rPr>
              <a:t>, т.1, с, 9-18.</a:t>
            </a:r>
            <a:br>
              <a:rPr lang="ru-RU" sz="1300" b="1" i="1" dirty="0">
                <a:solidFill>
                  <a:schemeClr val="accent1"/>
                </a:solidFill>
                <a:effectLst/>
              </a:rPr>
            </a:br>
            <a:r>
              <a:rPr lang="ru-RU" sz="1300" b="1" i="1" dirty="0">
                <a:solidFill>
                  <a:schemeClr val="accent1"/>
                </a:solidFill>
              </a:rPr>
              <a:t>Вагин В.Н. Знание в интеллектуальных системах // </a:t>
            </a:r>
            <a:br>
              <a:rPr lang="ru-RU" sz="1300" b="1" i="1" dirty="0">
                <a:solidFill>
                  <a:schemeClr val="accent1"/>
                </a:solidFill>
              </a:rPr>
            </a:br>
            <a:r>
              <a:rPr lang="ru-RU" sz="1300" b="1" i="1" dirty="0">
                <a:solidFill>
                  <a:schemeClr val="accent1"/>
                </a:solidFill>
              </a:rPr>
              <a:t>Новости искусственного интеллекта. – </a:t>
            </a:r>
            <a:r>
              <a:rPr lang="ru-RU" sz="1300" b="1" i="1" dirty="0"/>
              <a:t>2002</a:t>
            </a:r>
            <a:r>
              <a:rPr lang="ru-RU" sz="1300" b="1" i="1" dirty="0">
                <a:solidFill>
                  <a:schemeClr val="accent1"/>
                </a:solidFill>
              </a:rPr>
              <a:t>. – №6. - С. 8 - 18.</a:t>
            </a:r>
          </a:p>
        </p:txBody>
      </p:sp>
      <p:pic>
        <p:nvPicPr>
          <p:cNvPr id="11" name="Рисунок 10" descr="Вопросительный знак со сплошной заливкой">
            <a:extLst>
              <a:ext uri="{FF2B5EF4-FFF2-40B4-BE49-F238E27FC236}">
                <a16:creationId xmlns:a16="http://schemas.microsoft.com/office/drawing/2014/main" id="{6235A4C2-048F-42CD-92E8-D56AD7B9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0440" y="2675965"/>
            <a:ext cx="2911151" cy="2911151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6161689B-B89D-4DA7-B19D-6F08AF1E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2867B6-5669-44F8-9AD3-A2C87491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30574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06456-DE57-4363-B37A-9E02425B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ED34A-8C42-400F-8561-CFBC95B0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20B3C-03B6-42E8-BE8D-6E544789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A091C-FC5D-4125-A567-24625F145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14F310-AA7D-4503-B3A5-ACAAE1B8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6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985B2B-E6FB-4CAF-975B-C64E0BBE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6D502-3DF3-4103-854B-86D03A18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9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5100A1-99D8-4DC9-A025-9A52B7DB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4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A50228-94A4-4FC7-9198-1284B96E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3A73-E9C5-4C74-8126-ACFBE5E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08AC-2F55-44A0-98CA-20D780E8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Интеграция</a:t>
            </a:r>
            <a:br>
              <a:rPr lang="ru-RU" dirty="0"/>
            </a:br>
            <a:r>
              <a:rPr lang="ru-RU" sz="2000" dirty="0"/>
              <a:t>направления интеграции</a:t>
            </a:r>
            <a:r>
              <a:rPr lang="en-US" sz="2000" dirty="0"/>
              <a:t> </a:t>
            </a:r>
            <a:br>
              <a:rPr lang="ru-RU" sz="2000" dirty="0"/>
            </a:br>
            <a:r>
              <a:rPr lang="ru-RU" sz="2000" dirty="0"/>
              <a:t>данных, знаний и их моделей представления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CA76A-6102-4D4B-A90D-3C9C29A67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sz="1200" b="1" i="1" dirty="0" err="1">
                <a:solidFill>
                  <a:schemeClr val="accent1"/>
                </a:solidFill>
                <a:effectLst/>
                <a:latin typeface="Helvetica Neue"/>
              </a:rPr>
              <a:t>Ивашенко</a:t>
            </a:r>
            <a:r>
              <a:rPr lang="ru-RU" sz="1200" b="1" i="1" dirty="0">
                <a:solidFill>
                  <a:schemeClr val="accent1"/>
                </a:solidFill>
                <a:effectLst/>
                <a:latin typeface="Helvetica Neue"/>
              </a:rPr>
              <a:t> В. П. Семантические средства разработки программных компонентов на базе интеграционной платформы / </a:t>
            </a:r>
            <a:br>
              <a:rPr lang="ru-RU" sz="1200" b="1" i="1" dirty="0">
                <a:solidFill>
                  <a:schemeClr val="accent1"/>
                </a:solidFill>
                <a:effectLst/>
                <a:latin typeface="Helvetica Neue"/>
              </a:rPr>
            </a:br>
            <a:r>
              <a:rPr lang="ru-RU" sz="1200" b="1" i="1" dirty="0">
                <a:solidFill>
                  <a:schemeClr val="accent1"/>
                </a:solidFill>
                <a:effectLst/>
                <a:latin typeface="Helvetica Neue"/>
              </a:rPr>
              <a:t>В. П. </a:t>
            </a:r>
            <a:r>
              <a:rPr lang="ru-RU" sz="1200" b="1" i="1" dirty="0" err="1">
                <a:solidFill>
                  <a:schemeClr val="accent1"/>
                </a:solidFill>
                <a:effectLst/>
                <a:latin typeface="Helvetica Neue"/>
              </a:rPr>
              <a:t>Ивашенко</a:t>
            </a:r>
            <a:r>
              <a:rPr lang="ru-RU" sz="1200" b="1" i="1" dirty="0">
                <a:solidFill>
                  <a:schemeClr val="accent1"/>
                </a:solidFill>
                <a:effectLst/>
                <a:latin typeface="Helvetica Neue"/>
              </a:rPr>
              <a:t> // Информационные технологии и системы 2022 (ИТС 2022) : . – Минск : БГУИР, </a:t>
            </a:r>
            <a:r>
              <a:rPr lang="ru-RU" sz="1200" b="1" i="1" dirty="0">
                <a:effectLst/>
                <a:latin typeface="Helvetica Neue"/>
              </a:rPr>
              <a:t>2022</a:t>
            </a:r>
            <a:r>
              <a:rPr lang="ru-RU" sz="1200" b="1" i="1" dirty="0">
                <a:solidFill>
                  <a:schemeClr val="accent1"/>
                </a:solidFill>
                <a:effectLst/>
                <a:latin typeface="Helvetica Neue"/>
              </a:rPr>
              <a:t>. – С.57–58.</a:t>
            </a:r>
            <a:endParaRPr lang="ru-RU" sz="1200" b="1" i="1" dirty="0">
              <a:solidFill>
                <a:schemeClr val="accent1"/>
              </a:solidFill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2601FBA-7D9A-4CD1-8645-7034DACC6120}"/>
              </a:ext>
            </a:extLst>
          </p:cNvPr>
          <p:cNvGrpSpPr/>
          <p:nvPr/>
        </p:nvGrpSpPr>
        <p:grpSpPr>
          <a:xfrm>
            <a:off x="3122318" y="2290471"/>
            <a:ext cx="5698953" cy="3421646"/>
            <a:chOff x="836318" y="2447365"/>
            <a:chExt cx="5698953" cy="3421646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1EA5BF5-49ED-486E-AFA8-C3F2C31894F1}"/>
                </a:ext>
              </a:extLst>
            </p:cNvPr>
            <p:cNvCxnSpPr/>
            <p:nvPr/>
          </p:nvCxnSpPr>
          <p:spPr>
            <a:xfrm flipV="1">
              <a:off x="1310326" y="2516957"/>
              <a:ext cx="0" cy="22058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954A049-EAA9-4085-B2D3-311395AEC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10326" y="4722829"/>
              <a:ext cx="52249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023AEDCA-88C8-4B47-B054-2CD1FD0E3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326" y="2447365"/>
              <a:ext cx="4785674" cy="2275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1C3EBE11-32A3-408A-8BFB-58C080733AA5}"/>
                </a:ext>
              </a:extLst>
            </p:cNvPr>
            <p:cNvCxnSpPr>
              <a:cxnSpLocks/>
            </p:cNvCxnSpPr>
            <p:nvPr/>
          </p:nvCxnSpPr>
          <p:spPr>
            <a:xfrm>
              <a:off x="836318" y="4080687"/>
              <a:ext cx="1915832" cy="17883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perspectiveRelaxedModerately" fov="7200000">
                <a:rot lat="19247838" lon="2644228" rev="21149682"/>
              </a:camera>
              <a:lightRig rig="threePt" dir="t"/>
            </a:scene3d>
            <a:sp3d z="44450">
              <a:bevelT w="0" h="57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F499FA-FD6D-4659-B06E-5BF13E9FA447}"/>
                </a:ext>
              </a:extLst>
            </p:cNvPr>
            <p:cNvSpPr txBox="1"/>
            <p:nvPr/>
          </p:nvSpPr>
          <p:spPr>
            <a:xfrm>
              <a:off x="3160059" y="4410635"/>
              <a:ext cx="2993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горизонтально-фронтальная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56D313-B2B6-45EE-A680-570A1CA57C45}"/>
                </a:ext>
              </a:extLst>
            </p:cNvPr>
            <p:cNvSpPr txBox="1"/>
            <p:nvPr/>
          </p:nvSpPr>
          <p:spPr>
            <a:xfrm rot="20115808">
              <a:off x="2055693" y="3255798"/>
              <a:ext cx="2918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горизонтально-профильная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1FD95-61DB-4CDA-AEFE-14B019E21AE7}"/>
                </a:ext>
              </a:extLst>
            </p:cNvPr>
            <p:cNvSpPr txBox="1"/>
            <p:nvPr/>
          </p:nvSpPr>
          <p:spPr>
            <a:xfrm rot="16200000">
              <a:off x="340140" y="3400446"/>
              <a:ext cx="1556647" cy="36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вертикальная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1D5321-BEBC-41DD-AE89-001290FE2C82}"/>
                </a:ext>
              </a:extLst>
            </p:cNvPr>
            <p:cNvSpPr txBox="1"/>
            <p:nvPr/>
          </p:nvSpPr>
          <p:spPr>
            <a:xfrm rot="1858129">
              <a:off x="1180978" y="5020369"/>
              <a:ext cx="157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непрерывная</a:t>
              </a:r>
            </a:p>
          </p:txBody>
        </p:sp>
      </p:grpSp>
      <p:sp>
        <p:nvSpPr>
          <p:cNvPr id="4" name="Дата 3">
            <a:extLst>
              <a:ext uri="{FF2B5EF4-FFF2-40B4-BE49-F238E27FC236}">
                <a16:creationId xmlns:a16="http://schemas.microsoft.com/office/drawing/2014/main" id="{78870BBB-2560-48A1-9D37-A72F3C9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30DDF3C-1593-4359-AA10-CB4FAB94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08040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08AC-2F55-44A0-98CA-20D780E8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Интеграция</a:t>
            </a:r>
            <a:br>
              <a:rPr lang="ru-RU" dirty="0"/>
            </a:br>
            <a:r>
              <a:rPr lang="ru-RU" sz="2000" dirty="0"/>
              <a:t>направления интеграции </a:t>
            </a:r>
            <a:br>
              <a:rPr lang="ru-RU" sz="2000" dirty="0"/>
            </a:br>
            <a:r>
              <a:rPr lang="ru-RU" sz="2000" dirty="0"/>
              <a:t>данных, знаний и их моделей представления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CA76A-6102-4D4B-A90D-3C9C29A67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sz="2400" dirty="0"/>
              <a:t>Интеграция</a:t>
            </a:r>
          </a:p>
          <a:p>
            <a:r>
              <a:rPr lang="ru-RU" sz="2400" dirty="0"/>
              <a:t>вертикальная</a:t>
            </a:r>
          </a:p>
          <a:p>
            <a:pPr lvl="1"/>
            <a:endParaRPr lang="ru-RU" sz="2000" dirty="0"/>
          </a:p>
          <a:p>
            <a:pPr marL="457200" lvl="1" indent="0">
              <a:buNone/>
            </a:pPr>
            <a:r>
              <a:rPr lang="ru-RU" sz="1400" b="1" i="1" dirty="0">
                <a:solidFill>
                  <a:schemeClr val="accent1"/>
                </a:solidFill>
              </a:rPr>
              <a:t>Майерс Г. Архитектура современных ЭВМ: В 2 кн. – М.: Мир, </a:t>
            </a:r>
            <a:r>
              <a:rPr lang="ru-RU" sz="1400" b="1" i="1" dirty="0"/>
              <a:t>1985</a:t>
            </a:r>
            <a:r>
              <a:rPr lang="ru-RU" sz="1400" b="1" i="1" dirty="0">
                <a:solidFill>
                  <a:schemeClr val="accent1"/>
                </a:solidFill>
              </a:rPr>
              <a:t>. – Кн. 1. – 364 с.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sz="2400" dirty="0"/>
              <a:t>горизонтально-фронтальная</a:t>
            </a:r>
          </a:p>
          <a:p>
            <a:pPr lvl="1"/>
            <a:endParaRPr lang="ru-RU" sz="2000" dirty="0"/>
          </a:p>
          <a:p>
            <a:pPr lvl="1"/>
            <a:endParaRPr lang="ru-RU" sz="2000" dirty="0"/>
          </a:p>
          <a:p>
            <a:r>
              <a:rPr lang="ru-RU" sz="2400" dirty="0"/>
              <a:t>горизонтально-профильная</a:t>
            </a:r>
          </a:p>
          <a:p>
            <a:pPr lvl="1"/>
            <a:endParaRPr lang="ru-RU" sz="2000" dirty="0"/>
          </a:p>
          <a:p>
            <a:pPr lvl="1"/>
            <a:endParaRPr lang="ru-RU" sz="2000" dirty="0"/>
          </a:p>
          <a:p>
            <a:r>
              <a:rPr lang="ru-RU" sz="2400" dirty="0"/>
              <a:t>непрерывная</a:t>
            </a:r>
          </a:p>
          <a:p>
            <a:pPr lvl="1"/>
            <a:endParaRPr lang="ru-RU" sz="2000" dirty="0"/>
          </a:p>
          <a:p>
            <a:pPr marL="0" indent="0" algn="ctr">
              <a:buNone/>
            </a:pPr>
            <a:r>
              <a:rPr lang="ru-RU" sz="2400" dirty="0"/>
              <a:t>Условия</a:t>
            </a:r>
          </a:p>
          <a:p>
            <a:r>
              <a:rPr lang="ru-RU" sz="2400" dirty="0"/>
              <a:t>семантический разрыв </a:t>
            </a:r>
            <a:br>
              <a:rPr lang="ru-RU" sz="2400" dirty="0"/>
            </a:br>
            <a:r>
              <a:rPr lang="en-US" sz="2400" dirty="0"/>
              <a:t>I-</a:t>
            </a:r>
            <a:r>
              <a:rPr lang="ru-RU" sz="2400" dirty="0"/>
              <a:t>го рода</a:t>
            </a:r>
          </a:p>
          <a:p>
            <a:pPr lvl="1"/>
            <a:r>
              <a:rPr lang="ru-RU" sz="2000" dirty="0"/>
              <a:t>ЯПНУ (ЯМД)</a:t>
            </a:r>
            <a:r>
              <a:rPr lang="en-US" sz="2000" dirty="0">
                <a:sym typeface="Wingdings" panose="05000000000000000000" pitchFamily="2" charset="2"/>
              </a:rPr>
              <a:t>  </a:t>
            </a:r>
            <a:r>
              <a:rPr lang="ru-RU" sz="2000" dirty="0"/>
              <a:t>ЯПВУ (ЯПЗ)</a:t>
            </a:r>
          </a:p>
          <a:p>
            <a:r>
              <a:rPr lang="ru-RU" sz="2400" dirty="0"/>
              <a:t>семантический разрыв </a:t>
            </a:r>
            <a:br>
              <a:rPr lang="ru-RU" sz="2400" dirty="0"/>
            </a:br>
            <a:r>
              <a:rPr lang="en-US" sz="2400" dirty="0"/>
              <a:t>II-</a:t>
            </a:r>
            <a:r>
              <a:rPr lang="ru-RU" sz="2400" dirty="0"/>
              <a:t>го рода</a:t>
            </a:r>
          </a:p>
          <a:p>
            <a:pPr lvl="1"/>
            <a:r>
              <a:rPr lang="ru-RU" sz="2000" dirty="0"/>
              <a:t>ЯПВУ (ЯПЗ) </a:t>
            </a:r>
            <a:r>
              <a:rPr lang="en-US" sz="2000" dirty="0">
                <a:sym typeface="Wingdings" panose="05000000000000000000" pitchFamily="2" charset="2"/>
              </a:rPr>
              <a:t> </a:t>
            </a:r>
            <a:r>
              <a:rPr lang="ru-RU" sz="2000" dirty="0"/>
              <a:t>ЕЯ</a:t>
            </a:r>
          </a:p>
          <a:p>
            <a:r>
              <a:rPr lang="ru-RU" sz="2400" dirty="0"/>
              <a:t>модели и языки</a:t>
            </a:r>
          </a:p>
          <a:p>
            <a:pPr lvl="1"/>
            <a:r>
              <a:rPr lang="ru-RU" sz="2000" dirty="0"/>
              <a:t>представления данных</a:t>
            </a:r>
          </a:p>
          <a:p>
            <a:pPr lvl="1"/>
            <a:r>
              <a:rPr lang="ru-RU" sz="2000" dirty="0"/>
              <a:t>представления знаний</a:t>
            </a:r>
          </a:p>
          <a:p>
            <a:r>
              <a:rPr lang="ru-RU" sz="2400" dirty="0"/>
              <a:t>языки и тексты</a:t>
            </a:r>
          </a:p>
          <a:p>
            <a:pPr lvl="1"/>
            <a:r>
              <a:rPr lang="ru-RU" sz="2000" dirty="0"/>
              <a:t>представления данных</a:t>
            </a:r>
          </a:p>
          <a:p>
            <a:pPr lvl="1"/>
            <a:r>
              <a:rPr lang="ru-RU" sz="2000" dirty="0"/>
              <a:t>представления знаний</a:t>
            </a:r>
          </a:p>
          <a:p>
            <a:r>
              <a:rPr lang="ru-RU" sz="2400" dirty="0"/>
              <a:t>модели обработки знаний</a:t>
            </a:r>
          </a:p>
          <a:p>
            <a:pPr marL="0" indent="0" algn="ctr">
              <a:buNone/>
            </a:pPr>
            <a:endParaRPr lang="ru-RU" sz="2400" dirty="0"/>
          </a:p>
          <a:p>
            <a:pPr marL="0" indent="0" algn="ctr">
              <a:buNone/>
            </a:pPr>
            <a:r>
              <a:rPr lang="ru-RU" sz="2400" dirty="0"/>
              <a:t>Механизм реализации</a:t>
            </a:r>
          </a:p>
          <a:p>
            <a:r>
              <a:rPr lang="ru-RU" sz="2400" dirty="0"/>
              <a:t>компиляция</a:t>
            </a:r>
          </a:p>
          <a:p>
            <a:pPr lvl="1"/>
            <a:r>
              <a:rPr lang="ru-RU" sz="2000" dirty="0"/>
              <a:t>передача потока </a:t>
            </a:r>
            <a:br>
              <a:rPr lang="ru-RU" sz="2000" dirty="0"/>
            </a:br>
            <a:r>
              <a:rPr lang="ru-RU" sz="2000" dirty="0"/>
              <a:t>управления</a:t>
            </a:r>
          </a:p>
          <a:p>
            <a:r>
              <a:rPr lang="ru-RU" sz="2400" dirty="0"/>
              <a:t>интерпретация</a:t>
            </a:r>
          </a:p>
          <a:p>
            <a:pPr lvl="1"/>
            <a:endParaRPr lang="ru-RU" sz="2000" dirty="0"/>
          </a:p>
          <a:p>
            <a:pPr lvl="1"/>
            <a:endParaRPr lang="ru-RU" sz="2000" dirty="0"/>
          </a:p>
          <a:p>
            <a:r>
              <a:rPr lang="ru-RU" sz="2400" dirty="0"/>
              <a:t>коммуникация</a:t>
            </a:r>
          </a:p>
          <a:p>
            <a:pPr lvl="1"/>
            <a:r>
              <a:rPr lang="ru-RU" sz="2000" dirty="0"/>
              <a:t>передача потока </a:t>
            </a:r>
            <a:br>
              <a:rPr lang="ru-RU" sz="2000" dirty="0"/>
            </a:br>
            <a:r>
              <a:rPr lang="ru-RU" sz="2000" dirty="0"/>
              <a:t>данных</a:t>
            </a:r>
          </a:p>
          <a:p>
            <a:r>
              <a:rPr lang="ru-RU" sz="2400" b="1" dirty="0"/>
              <a:t>унификация</a:t>
            </a:r>
          </a:p>
          <a:p>
            <a:pPr lvl="1"/>
            <a:endParaRPr lang="ru-RU" sz="2000" dirty="0"/>
          </a:p>
          <a:p>
            <a:pPr lvl="1"/>
            <a:endParaRPr lang="ru-RU" sz="2000" dirty="0"/>
          </a:p>
          <a:p>
            <a:r>
              <a:rPr lang="ru-RU" sz="2400" dirty="0"/>
              <a:t>обучение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AEC510-CE92-472D-96EB-A9C35232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53DF2D-0B66-451D-985D-07D3BCFB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90394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554F8-CC47-4C03-AE7B-0FB0A3C5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01BFAF-88BE-456A-9431-0CCC6BD7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36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D6B3DA-7E98-4D89-BB5F-DF5081F1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1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20B3C-03B6-42E8-BE8D-6E544789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Понятие интеллекта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A091C-FC5D-4125-A567-24625F145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Интеллект </a:t>
            </a:r>
            <a:br>
              <a:rPr lang="ru-RU" b="1" dirty="0"/>
            </a:br>
            <a:r>
              <a:rPr lang="en-US" b="1" dirty="0"/>
              <a:t>(</a:t>
            </a:r>
            <a:r>
              <a:rPr lang="en-US" b="1" dirty="0" err="1"/>
              <a:t>intellegere</a:t>
            </a:r>
            <a:r>
              <a:rPr lang="ru-RU" b="1" dirty="0"/>
              <a:t> – </a:t>
            </a:r>
            <a:r>
              <a:rPr lang="en-US" b="1" dirty="0"/>
              <a:t>inter-(</a:t>
            </a:r>
            <a:r>
              <a:rPr lang="ru-RU" b="1" dirty="0"/>
              <a:t>между</a:t>
            </a:r>
            <a:r>
              <a:rPr lang="en-US" b="1" dirty="0"/>
              <a:t>)+</a:t>
            </a:r>
            <a:r>
              <a:rPr lang="en-US" b="1" dirty="0" err="1"/>
              <a:t>legere</a:t>
            </a:r>
            <a:r>
              <a:rPr lang="en-US" b="1" dirty="0"/>
              <a:t>-</a:t>
            </a:r>
            <a:r>
              <a:rPr lang="ru-RU" b="1" dirty="0"/>
              <a:t>(собирать, читать)</a:t>
            </a:r>
          </a:p>
          <a:p>
            <a:pPr marL="914400" lvl="2" indent="0">
              <a:buNone/>
            </a:pPr>
            <a:r>
              <a:rPr lang="en-US" sz="1200" b="1" dirty="0">
                <a:solidFill>
                  <a:schemeClr val="accent1"/>
                </a:solidFill>
              </a:rPr>
              <a:t>https://ru.wiktionary.org/wiki/</a:t>
            </a:r>
            <a:r>
              <a:rPr lang="ru-RU" sz="1200" b="1" dirty="0">
                <a:solidFill>
                  <a:schemeClr val="accent1"/>
                </a:solidFill>
              </a:rPr>
              <a:t>интеллект </a:t>
            </a:r>
          </a:p>
          <a:p>
            <a:r>
              <a:rPr lang="ru-RU" b="1" dirty="0"/>
              <a:t>Интеллект</a:t>
            </a:r>
            <a:r>
              <a:rPr lang="ru-RU" dirty="0"/>
              <a:t> –</a:t>
            </a:r>
            <a:r>
              <a:rPr lang="ru-RU" i="1" dirty="0"/>
              <a:t> способность </a:t>
            </a:r>
            <a:r>
              <a:rPr lang="ru-RU" u="sng" dirty="0"/>
              <a:t>решать</a:t>
            </a:r>
            <a:r>
              <a:rPr lang="ru-RU" dirty="0"/>
              <a:t> </a:t>
            </a:r>
            <a:r>
              <a:rPr lang="ru-RU" b="1" dirty="0"/>
              <a:t>поставленные</a:t>
            </a:r>
            <a:r>
              <a:rPr lang="ru-RU" dirty="0"/>
              <a:t> </a:t>
            </a:r>
            <a:r>
              <a:rPr lang="ru-RU" i="1" dirty="0"/>
              <a:t>задачи</a:t>
            </a:r>
            <a:r>
              <a:rPr lang="ru-RU" dirty="0"/>
              <a:t> </a:t>
            </a:r>
            <a:r>
              <a:rPr lang="ru-RU" u="sng" dirty="0"/>
              <a:t>вовремя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Решать – достигать цели </a:t>
            </a:r>
          </a:p>
          <a:p>
            <a:pPr lvl="2"/>
            <a:r>
              <a:rPr lang="ru-RU" dirty="0"/>
              <a:t>минимизируя риск?</a:t>
            </a:r>
          </a:p>
          <a:p>
            <a:pPr lvl="1"/>
            <a:r>
              <a:rPr lang="ru-RU" dirty="0"/>
              <a:t>Вовремя</a:t>
            </a:r>
          </a:p>
          <a:p>
            <a:pPr lvl="2"/>
            <a:r>
              <a:rPr lang="ru-RU" dirty="0"/>
              <a:t> ограниченный ресурс</a:t>
            </a:r>
          </a:p>
          <a:p>
            <a:pPr lvl="1"/>
            <a:r>
              <a:rPr lang="ru-RU" dirty="0"/>
              <a:t>Поставленные </a:t>
            </a:r>
          </a:p>
          <a:p>
            <a:pPr lvl="2"/>
            <a:r>
              <a:rPr lang="ru-RU" dirty="0"/>
              <a:t>сложные цели и различное сложное окружение?</a:t>
            </a:r>
          </a:p>
          <a:p>
            <a:pPr lvl="2"/>
            <a:r>
              <a:rPr lang="ru-RU" dirty="0"/>
              <a:t>язык?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E406CF-412F-4BB6-9F52-53EFE282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3481B-4C7F-474D-BCA5-5605D7E3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97455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428B26-95EE-4BA9-9FAA-AC263B6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760"/>
            <a:ext cx="10515599" cy="57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9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E937A3-B2F8-4EA2-B99D-1D57EC20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AC2E3E-0963-4F42-ADF4-7B4F219E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6DECF-38A8-4564-B494-D3F1E798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Унификация </a:t>
            </a:r>
            <a:br>
              <a:rPr lang="ru-RU" dirty="0"/>
            </a:br>
            <a:r>
              <a:rPr lang="ru-RU" dirty="0"/>
              <a:t>как необходимость </a:t>
            </a:r>
            <a:br>
              <a:rPr lang="ru-RU" dirty="0"/>
            </a:br>
            <a:r>
              <a:rPr lang="ru-RU" dirty="0"/>
              <a:t>комбинированной интеграции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9C851-6052-422A-B182-208C7C70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Горизонтально-профильная интеграция</a:t>
            </a:r>
          </a:p>
          <a:p>
            <a:pPr lvl="1"/>
            <a:r>
              <a:rPr lang="ru-RU" dirty="0"/>
              <a:t>интеграция подъязыков</a:t>
            </a:r>
          </a:p>
          <a:p>
            <a:pPr lvl="1"/>
            <a:r>
              <a:rPr lang="ru-RU" dirty="0"/>
              <a:t>интеграция текстов</a:t>
            </a:r>
          </a:p>
          <a:p>
            <a:pPr lvl="1"/>
            <a:r>
              <a:rPr lang="ru-RU" dirty="0"/>
              <a:t>интеграция онтологий</a:t>
            </a:r>
          </a:p>
          <a:p>
            <a:endParaRPr lang="ru-RU" dirty="0"/>
          </a:p>
          <a:p>
            <a:r>
              <a:rPr lang="ru-RU" dirty="0"/>
              <a:t>Горизонтально-фронтальная интеграция</a:t>
            </a:r>
          </a:p>
          <a:p>
            <a:pPr lvl="1"/>
            <a:r>
              <a:rPr lang="ru-RU" dirty="0" err="1"/>
              <a:t>гибридность</a:t>
            </a:r>
            <a:endParaRPr lang="ru-RU" dirty="0"/>
          </a:p>
          <a:p>
            <a:pPr lvl="1"/>
            <a:r>
              <a:rPr lang="ru-RU" dirty="0"/>
              <a:t>объяснение</a:t>
            </a:r>
          </a:p>
          <a:p>
            <a:endParaRPr lang="ru-RU" dirty="0"/>
          </a:p>
          <a:p>
            <a:r>
              <a:rPr lang="ru-RU" dirty="0"/>
              <a:t>Вертикальная интеграция</a:t>
            </a:r>
          </a:p>
          <a:p>
            <a:pPr lvl="1"/>
            <a:r>
              <a:rPr lang="ru-RU" dirty="0"/>
              <a:t>интерпретируемость</a:t>
            </a:r>
          </a:p>
          <a:p>
            <a:pPr lvl="1"/>
            <a:r>
              <a:rPr lang="ru-RU" dirty="0"/>
              <a:t>интроспекция</a:t>
            </a:r>
          </a:p>
          <a:p>
            <a:pPr lvl="1"/>
            <a:r>
              <a:rPr lang="ru-RU" dirty="0"/>
              <a:t>базис?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98B10-D88A-4DFB-8BE4-7B62A374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31C0F-7667-4D87-BA66-32482C3A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39891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6DECF-38A8-4564-B494-D3F1E798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Унификация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9C851-6052-422A-B182-208C7C70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НАДСТРОЙКА</a:t>
            </a:r>
          </a:p>
          <a:p>
            <a:pPr marL="0" indent="0" algn="ctr">
              <a:buNone/>
            </a:pPr>
            <a:r>
              <a:rPr lang="ru-RU" dirty="0"/>
              <a:t>+ </a:t>
            </a:r>
          </a:p>
          <a:p>
            <a:pPr marL="0" indent="0" algn="ctr">
              <a:buNone/>
            </a:pPr>
            <a:r>
              <a:rPr lang="ru-RU" dirty="0"/>
              <a:t>БАЗИС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F83617-A578-4A16-86A3-03815AA6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F0D4-025C-4B6D-A945-EE4E3233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87097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45F2A-AD6B-439E-B40D-B6CCC36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85" y="365125"/>
            <a:ext cx="1051559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D02E7-C47B-4418-8E7E-3E330219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интеллектуальной системы</a:t>
            </a:r>
            <a:br>
              <a:rPr lang="ru-RU" dirty="0"/>
            </a:br>
            <a:r>
              <a:rPr lang="ru-RU" dirty="0"/>
              <a:t>(системы, основанной на знаниях)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E24C9-7AC6-4ADA-9C51-8C51A660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База знаний</a:t>
            </a:r>
          </a:p>
          <a:p>
            <a:r>
              <a:rPr lang="ru-RU" dirty="0"/>
              <a:t>Решатель задач</a:t>
            </a:r>
          </a:p>
          <a:p>
            <a:r>
              <a:rPr lang="ru-RU" dirty="0"/>
              <a:t>«Пользовательский» интерфейс</a:t>
            </a:r>
          </a:p>
          <a:p>
            <a:endParaRPr lang="ru-RU" dirty="0"/>
          </a:p>
          <a:p>
            <a:r>
              <a:rPr lang="ru-RU" dirty="0"/>
              <a:t>«Пользователь»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F31EE3-51D0-4714-AB52-26AA2727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FD51FC-1800-4BCE-BD07-BC98BA0C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32143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6DECF-38A8-4564-B494-D3F1E798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9C851-6052-422A-B182-208C7C70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Графы (</a:t>
            </a:r>
            <a:r>
              <a:rPr lang="ru-RU" dirty="0" err="1"/>
              <a:t>графовые</a:t>
            </a:r>
            <a:r>
              <a:rPr lang="ru-RU" dirty="0"/>
              <a:t> структуры)</a:t>
            </a:r>
          </a:p>
          <a:p>
            <a:endParaRPr lang="ru-RU" dirty="0"/>
          </a:p>
          <a:p>
            <a:pPr lvl="1"/>
            <a:r>
              <a:rPr lang="ru-RU" dirty="0"/>
              <a:t>Зачем?</a:t>
            </a:r>
          </a:p>
          <a:p>
            <a:pPr lvl="2"/>
            <a:r>
              <a:rPr lang="ru-RU" dirty="0"/>
              <a:t>Явное представление ассоциаций для сокращения затрат </a:t>
            </a:r>
            <a:br>
              <a:rPr lang="ru-RU" dirty="0"/>
            </a:br>
            <a:r>
              <a:rPr lang="ru-RU" dirty="0"/>
              <a:t>на проектирование и работу решателя задач</a:t>
            </a:r>
            <a:endParaRPr lang="en-US" dirty="0"/>
          </a:p>
          <a:p>
            <a:pPr lvl="2"/>
            <a:r>
              <a:rPr lang="ru-RU" dirty="0"/>
              <a:t>Унификация</a:t>
            </a:r>
          </a:p>
          <a:p>
            <a:pPr lvl="3"/>
            <a:r>
              <a:rPr lang="ru-RU" dirty="0"/>
              <a:t>Исключение избыточности (примитивной синонимии)</a:t>
            </a:r>
          </a:p>
          <a:p>
            <a:pPr lvl="2"/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Почему?</a:t>
            </a:r>
          </a:p>
          <a:p>
            <a:pPr lvl="2"/>
            <a:r>
              <a:rPr lang="ru-RU" dirty="0"/>
              <a:t>Унификация</a:t>
            </a:r>
          </a:p>
          <a:p>
            <a:pPr lvl="3"/>
            <a:r>
              <a:rPr lang="ru-RU" dirty="0"/>
              <a:t>Исключение избыточности (примитивной синонимии)</a:t>
            </a:r>
          </a:p>
          <a:p>
            <a:pPr lvl="2"/>
            <a:r>
              <a:rPr lang="ru-RU" dirty="0"/>
              <a:t>Коммуникация</a:t>
            </a:r>
          </a:p>
          <a:p>
            <a:pPr lvl="3"/>
            <a:r>
              <a:rPr lang="ru-RU" dirty="0"/>
              <a:t>Это как-то работает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F7EE57-D356-4E52-B58E-A22F6A6B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67A50-DC08-444A-9A2A-B01E953A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0491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EA7202-0519-49A9-80A7-0CC84A80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9E9A00-1618-454D-9763-97B5F639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88029-7651-4F9D-8D61-1A426A13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27B62C-AFB8-422D-92E4-994FFEAD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755C8-C06B-473B-956F-A291C135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07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6DECF-38A8-4564-B494-D3F1E798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OSTIS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FB6AFCDC-9E49-44FE-BF8D-8C9271AA1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029080"/>
              </p:ext>
            </p:extLst>
          </p:nvPr>
        </p:nvGraphicFramePr>
        <p:xfrm>
          <a:off x="838200" y="1825625"/>
          <a:ext cx="10515600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85682">
                  <a:extLst>
                    <a:ext uri="{9D8B030D-6E8A-4147-A177-3AD203B41FA5}">
                      <a16:colId xmlns:a16="http://schemas.microsoft.com/office/drawing/2014/main" val="1281145947"/>
                    </a:ext>
                  </a:extLst>
                </a:gridCol>
                <a:gridCol w="1694330">
                  <a:extLst>
                    <a:ext uri="{9D8B030D-6E8A-4147-A177-3AD203B41FA5}">
                      <a16:colId xmlns:a16="http://schemas.microsoft.com/office/drawing/2014/main" val="1745434346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797264948"/>
                    </a:ext>
                  </a:extLst>
                </a:gridCol>
                <a:gridCol w="1636059">
                  <a:extLst>
                    <a:ext uri="{9D8B030D-6E8A-4147-A177-3AD203B41FA5}">
                      <a16:colId xmlns:a16="http://schemas.microsoft.com/office/drawing/2014/main" val="29703071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707578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76027175"/>
                    </a:ext>
                  </a:extLst>
                </a:gridCol>
              </a:tblGrid>
              <a:tr h="47352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Engine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Language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 Database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Foundation Ontology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Semantic Technology for Intelligent Systems (OSTIS)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SC-machines (SCP, SCL, …)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SCg</a:t>
                      </a:r>
                      <a:r>
                        <a:rPr lang="en-US" dirty="0"/>
                        <a:t>\</a:t>
                      </a:r>
                      <a:r>
                        <a:rPr lang="en-US" dirty="0" err="1"/>
                        <a:t>SCn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sc</a:t>
                      </a:r>
                      <a:r>
                        <a:rPr lang="en-US" dirty="0"/>
                        <a:t>-memory/</a:t>
                      </a:r>
                      <a:br>
                        <a:rPr lang="en-US" dirty="0"/>
                      </a:br>
                      <a:r>
                        <a:rPr lang="en-US" dirty="0" err="1"/>
                        <a:t>sc</a:t>
                      </a:r>
                      <a:r>
                        <a:rPr lang="en-US" dirty="0"/>
                        <a:t>-storage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Code (SC)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45682"/>
                  </a:ext>
                </a:extLst>
              </a:tr>
            </a:tbl>
          </a:graphicData>
        </a:graphic>
      </p:graphicFrame>
      <p:sp>
        <p:nvSpPr>
          <p:cNvPr id="6" name="Дата 5">
            <a:extLst>
              <a:ext uri="{FF2B5EF4-FFF2-40B4-BE49-F238E27FC236}">
                <a16:creationId xmlns:a16="http://schemas.microsoft.com/office/drawing/2014/main" id="{B8494213-21E9-4620-9E56-CBF2D4D3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FDC8B7F-CE90-46AD-8BE7-7A875397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C93FD8-ADD4-4F60-B0ED-D652E7B52902}"/>
              </a:ext>
            </a:extLst>
          </p:cNvPr>
          <p:cNvSpPr/>
          <p:nvPr/>
        </p:nvSpPr>
        <p:spPr>
          <a:xfrm>
            <a:off x="4866443" y="4304051"/>
            <a:ext cx="2778711" cy="7013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i="1" dirty="0">
                <a:solidFill>
                  <a:schemeClr val="accent1"/>
                </a:solidFill>
              </a:rPr>
              <a:t>https://ims.ostis.net/</a:t>
            </a:r>
          </a:p>
        </p:txBody>
      </p:sp>
    </p:spTree>
    <p:extLst>
      <p:ext uri="{BB962C8B-B14F-4D97-AF65-F5344CB8AC3E}">
        <p14:creationId xmlns:p14="http://schemas.microsoft.com/office/powerpoint/2010/main" val="114299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8B5027-AA2B-4D77-8B16-B08C40DF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0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FD164F-ECB5-4A55-BC90-A7496A67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56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BDF26B-8F08-44F3-867E-B687FE1F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2" y="365124"/>
            <a:ext cx="10448277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0CD467-B783-4842-9D5E-256922A2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5B6686-90DE-4F5C-AF0E-806B90E2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9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F5A4BB-9FA9-42F9-B236-6E23ECC3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9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Точное (математическое) описание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Теория множеств</a:t>
            </a:r>
          </a:p>
          <a:p>
            <a:pPr lvl="1"/>
            <a:r>
              <a:rPr lang="ru-RU" sz="4000" dirty="0"/>
              <a:t>Теория формальных языков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Теория графов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8B8883FB-0976-41AE-B16A-B6DCBA27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BD4C444-83C4-451E-9D0F-9262DE80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5891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4000" dirty="0"/>
          </a:p>
          <a:p>
            <a:r>
              <a:rPr lang="ru-RU" sz="4000" dirty="0"/>
              <a:t>Структуры</a:t>
            </a:r>
          </a:p>
          <a:p>
            <a:pPr lvl="1"/>
            <a:r>
              <a:rPr lang="ru-RU" sz="4000" dirty="0"/>
              <a:t>множества – неориентированные</a:t>
            </a:r>
          </a:p>
          <a:p>
            <a:pPr lvl="1"/>
            <a:r>
              <a:rPr lang="ru-RU" sz="4000" dirty="0"/>
              <a:t>строки – ориентированные 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7D41320-675F-4324-8A27-C6125D3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E192B0C-3364-4B32-BE5E-190986D2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961679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4000" dirty="0"/>
          </a:p>
          <a:p>
            <a:r>
              <a:rPr lang="ru-RU" sz="4000" dirty="0"/>
              <a:t>Структуры</a:t>
            </a:r>
          </a:p>
          <a:p>
            <a:pPr lvl="1"/>
            <a:r>
              <a:rPr lang="ru-RU" sz="4000" dirty="0"/>
              <a:t>множества – неориентированные</a:t>
            </a:r>
          </a:p>
          <a:p>
            <a:pPr lvl="2"/>
            <a:r>
              <a:rPr lang="ru-RU" sz="3600" dirty="0" err="1"/>
              <a:t>дедекиндовы</a:t>
            </a:r>
            <a:r>
              <a:rPr lang="ru-RU" sz="3600" dirty="0"/>
              <a:t> сечения</a:t>
            </a:r>
          </a:p>
          <a:p>
            <a:pPr lvl="1"/>
            <a:r>
              <a:rPr lang="ru-RU" sz="4000" dirty="0"/>
              <a:t>строки – ориентированные 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C921C38A-513D-467F-800E-A0BFFCEA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AAA827D-78E4-474F-A1CE-2AFE479F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38969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88029-7651-4F9D-8D61-1A426A13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Понятие сознания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27B62C-AFB8-422D-92E4-994FFEAD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Со-знание</a:t>
            </a:r>
          </a:p>
          <a:p>
            <a:pPr lvl="1"/>
            <a:r>
              <a:rPr lang="ru-RU" dirty="0"/>
              <a:t>Способность выразить (синтезированную) мысль (знание) на языке.</a:t>
            </a:r>
          </a:p>
          <a:p>
            <a:pPr lvl="1"/>
            <a:endParaRPr lang="ru-RU" dirty="0"/>
          </a:p>
          <a:p>
            <a:r>
              <a:rPr lang="ru-RU" i="1" dirty="0"/>
              <a:t>Способность синтезировать модели окружения (внешней среды), основываясь на прошлом (опыте) для предсказания (прогнозирования) будущих сценариев (явлений) и действовать «сознательно» в направлении к желаемым.</a:t>
            </a:r>
          </a:p>
          <a:p>
            <a:endParaRPr lang="ru-RU" dirty="0"/>
          </a:p>
          <a:p>
            <a:r>
              <a:rPr lang="ru-RU" dirty="0"/>
              <a:t>Желаемые сценарии – </a:t>
            </a:r>
            <a:r>
              <a:rPr lang="ru-RU" u="sng" dirty="0"/>
              <a:t>цели</a:t>
            </a:r>
            <a:r>
              <a:rPr lang="ru-RU" dirty="0"/>
              <a:t>?</a:t>
            </a:r>
          </a:p>
          <a:p>
            <a:endParaRPr lang="ru-RU" dirty="0"/>
          </a:p>
          <a:p>
            <a:r>
              <a:rPr lang="ru-RU" b="1" dirty="0"/>
              <a:t>Волевое («осознанное») решение </a:t>
            </a:r>
            <a:r>
              <a:rPr lang="ru-RU" u="sng" dirty="0"/>
              <a:t>на основе познания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(на основе опыта восприятия и </a:t>
            </a:r>
            <a:r>
              <a:rPr lang="ru-RU" u="sng" dirty="0"/>
              <a:t>понимания</a:t>
            </a:r>
            <a:r>
              <a:rPr lang="ru-RU" dirty="0"/>
              <a:t> причин и следствий?).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C25DE4B-529C-483C-B2C2-B4F87CCE2F9A}"/>
              </a:ext>
            </a:extLst>
          </p:cNvPr>
          <p:cNvSpPr/>
          <p:nvPr/>
        </p:nvSpPr>
        <p:spPr>
          <a:xfrm>
            <a:off x="905522" y="1674584"/>
            <a:ext cx="9836458" cy="76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CAFCD3D-0E27-4FF8-A42C-099B1D0E7E91}"/>
              </a:ext>
            </a:extLst>
          </p:cNvPr>
          <p:cNvSpPr/>
          <p:nvPr/>
        </p:nvSpPr>
        <p:spPr>
          <a:xfrm>
            <a:off x="905522" y="2831513"/>
            <a:ext cx="9836458" cy="1318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0BEE3F-E2B0-440A-9525-28AD0FF9EE84}"/>
              </a:ext>
            </a:extLst>
          </p:cNvPr>
          <p:cNvSpPr/>
          <p:nvPr/>
        </p:nvSpPr>
        <p:spPr>
          <a:xfrm>
            <a:off x="905522" y="5194917"/>
            <a:ext cx="9836458" cy="76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F0AAE1-714E-4988-B80F-9DFD2B232C8C}"/>
              </a:ext>
            </a:extLst>
          </p:cNvPr>
          <p:cNvSpPr/>
          <p:nvPr/>
        </p:nvSpPr>
        <p:spPr>
          <a:xfrm>
            <a:off x="905522" y="4269951"/>
            <a:ext cx="9836458" cy="76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1AABF715-C061-4D1F-B632-081E1E659BB9}"/>
              </a:ext>
            </a:extLst>
          </p:cNvPr>
          <p:cNvSpPr/>
          <p:nvPr/>
        </p:nvSpPr>
        <p:spPr>
          <a:xfrm>
            <a:off x="9570128" y="3986074"/>
            <a:ext cx="497150" cy="577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2CF858F3-C6D6-45DE-91B1-9FD54B463541}"/>
              </a:ext>
            </a:extLst>
          </p:cNvPr>
          <p:cNvSpPr/>
          <p:nvPr/>
        </p:nvSpPr>
        <p:spPr>
          <a:xfrm>
            <a:off x="9570128" y="4744906"/>
            <a:ext cx="497150" cy="577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изогнутая влево 11">
            <a:extLst>
              <a:ext uri="{FF2B5EF4-FFF2-40B4-BE49-F238E27FC236}">
                <a16:creationId xmlns:a16="http://schemas.microsoft.com/office/drawing/2014/main" id="{7D1FAFA5-3B5F-416C-A058-FCB46EE300DC}"/>
              </a:ext>
            </a:extLst>
          </p:cNvPr>
          <p:cNvSpPr/>
          <p:nvPr/>
        </p:nvSpPr>
        <p:spPr>
          <a:xfrm flipV="1">
            <a:off x="10454196" y="3556434"/>
            <a:ext cx="899604" cy="2129712"/>
          </a:xfrm>
          <a:prstGeom prst="curved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3FE918A3-E1E5-4518-A98C-322EB90A19F3}"/>
              </a:ext>
            </a:extLst>
          </p:cNvPr>
          <p:cNvSpPr/>
          <p:nvPr/>
        </p:nvSpPr>
        <p:spPr>
          <a:xfrm>
            <a:off x="9534618" y="1646301"/>
            <a:ext cx="493450" cy="52378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справка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2CA85B-468F-47B9-A49B-2A1C5E963104}"/>
              </a:ext>
            </a:extLst>
          </p:cNvPr>
          <p:cNvSpPr/>
          <p:nvPr/>
        </p:nvSpPr>
        <p:spPr>
          <a:xfrm>
            <a:off x="9647438" y="3673185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имвол &quot;Запрещено&quot; 14">
            <a:extLst>
              <a:ext uri="{FF2B5EF4-FFF2-40B4-BE49-F238E27FC236}">
                <a16:creationId xmlns:a16="http://schemas.microsoft.com/office/drawing/2014/main" id="{C86FB509-6B15-4B07-A598-3BE0CB75F2B3}"/>
              </a:ext>
            </a:extLst>
          </p:cNvPr>
          <p:cNvSpPr/>
          <p:nvPr/>
        </p:nvSpPr>
        <p:spPr>
          <a:xfrm>
            <a:off x="11121501" y="2431551"/>
            <a:ext cx="426129" cy="38668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е равно 17">
            <a:extLst>
              <a:ext uri="{FF2B5EF4-FFF2-40B4-BE49-F238E27FC236}">
                <a16:creationId xmlns:a16="http://schemas.microsoft.com/office/drawing/2014/main" id="{90F08B56-FA1C-4DCF-B504-117F3BC7E5BC}"/>
              </a:ext>
            </a:extLst>
          </p:cNvPr>
          <p:cNvSpPr/>
          <p:nvPr/>
        </p:nvSpPr>
        <p:spPr>
          <a:xfrm>
            <a:off x="857434" y="2455541"/>
            <a:ext cx="639192" cy="368469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Стрелка: изогнутая влево 18">
            <a:extLst>
              <a:ext uri="{FF2B5EF4-FFF2-40B4-BE49-F238E27FC236}">
                <a16:creationId xmlns:a16="http://schemas.microsoft.com/office/drawing/2014/main" id="{BA73EF5D-DCD9-4BA3-927D-06A4EF1C0DAA}"/>
              </a:ext>
            </a:extLst>
          </p:cNvPr>
          <p:cNvSpPr/>
          <p:nvPr/>
        </p:nvSpPr>
        <p:spPr>
          <a:xfrm>
            <a:off x="10473430" y="1758881"/>
            <a:ext cx="899604" cy="1822289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Управляющая кнопка: справка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9D6E525-7AA5-4A84-B08A-6484FEE15CA6}"/>
              </a:ext>
            </a:extLst>
          </p:cNvPr>
          <p:cNvSpPr/>
          <p:nvPr/>
        </p:nvSpPr>
        <p:spPr>
          <a:xfrm>
            <a:off x="9663344" y="4558475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39D4E1-DFEF-4BBC-8B4E-84F7EE43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EB8A1FC-44A3-4F10-AD89-EC78C67A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29653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ru-RU" sz="4000" dirty="0"/>
          </a:p>
          <a:p>
            <a:r>
              <a:rPr lang="ru-RU" sz="4000" dirty="0"/>
              <a:t>Структуры</a:t>
            </a:r>
          </a:p>
          <a:p>
            <a:pPr lvl="1"/>
            <a:r>
              <a:rPr lang="ru-RU" sz="4000" dirty="0"/>
              <a:t>множества – неориентированные</a:t>
            </a:r>
          </a:p>
          <a:p>
            <a:pPr lvl="2"/>
            <a:r>
              <a:rPr lang="ru-RU" sz="3600" dirty="0" err="1"/>
              <a:t>дедекиндовы</a:t>
            </a:r>
            <a:r>
              <a:rPr lang="ru-RU" sz="3600" dirty="0"/>
              <a:t> сечения</a:t>
            </a:r>
          </a:p>
          <a:p>
            <a:pPr lvl="2"/>
            <a:r>
              <a:rPr lang="ru-RU" sz="3600" dirty="0"/>
              <a:t>множество Мандельброта</a:t>
            </a:r>
          </a:p>
          <a:p>
            <a:pPr lvl="1"/>
            <a:r>
              <a:rPr lang="ru-RU" sz="4000" dirty="0"/>
              <a:t>строки – ориентированные 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D34307FF-CC1C-4A2D-ADEF-FF9A8C14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8AC1FAD-DA3B-45A7-96BC-97C5FE59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962741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ru-RU" sz="4000" dirty="0"/>
          </a:p>
          <a:p>
            <a:r>
              <a:rPr lang="ru-RU" sz="4000" dirty="0"/>
              <a:t>Структуры</a:t>
            </a:r>
          </a:p>
          <a:p>
            <a:pPr lvl="1"/>
            <a:r>
              <a:rPr lang="ru-RU" sz="4000" dirty="0"/>
              <a:t>множества – неориентированные</a:t>
            </a:r>
          </a:p>
          <a:p>
            <a:pPr lvl="2"/>
            <a:r>
              <a:rPr lang="ru-RU" sz="3600" dirty="0" err="1"/>
              <a:t>дедекиндовы</a:t>
            </a:r>
            <a:r>
              <a:rPr lang="ru-RU" sz="3600" dirty="0"/>
              <a:t> сечения</a:t>
            </a:r>
          </a:p>
          <a:p>
            <a:pPr lvl="2"/>
            <a:r>
              <a:rPr lang="ru-RU" sz="3600" dirty="0"/>
              <a:t>множество Мандельброта</a:t>
            </a:r>
          </a:p>
          <a:p>
            <a:pPr lvl="2"/>
            <a:r>
              <a:rPr lang="ru-RU" sz="3600" dirty="0"/>
              <a:t>множество Кантора</a:t>
            </a:r>
          </a:p>
          <a:p>
            <a:pPr lvl="1"/>
            <a:r>
              <a:rPr lang="ru-RU" sz="4000" dirty="0"/>
              <a:t>строки – ориентированные 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15C8667-B6FD-4E7F-B13D-CA734938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CB3AC83-0230-4EF4-8E12-73476334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536158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ru-RU" sz="4000" dirty="0"/>
          </a:p>
          <a:p>
            <a:r>
              <a:rPr lang="ru-RU" sz="4000" dirty="0"/>
              <a:t>Структуры</a:t>
            </a:r>
          </a:p>
          <a:p>
            <a:pPr lvl="1"/>
            <a:r>
              <a:rPr lang="ru-RU" sz="4000" dirty="0"/>
              <a:t>множества – неориентированные</a:t>
            </a:r>
          </a:p>
          <a:p>
            <a:pPr lvl="2"/>
            <a:r>
              <a:rPr lang="ru-RU" sz="3600" dirty="0" err="1"/>
              <a:t>дедекиндовы</a:t>
            </a:r>
            <a:r>
              <a:rPr lang="ru-RU" sz="3600" dirty="0"/>
              <a:t> сечения</a:t>
            </a:r>
          </a:p>
          <a:p>
            <a:pPr lvl="2"/>
            <a:r>
              <a:rPr lang="ru-RU" sz="3600" dirty="0"/>
              <a:t>множество Мандельброта</a:t>
            </a:r>
          </a:p>
          <a:p>
            <a:pPr lvl="2"/>
            <a:r>
              <a:rPr lang="ru-RU" sz="3600" dirty="0"/>
              <a:t>множество Кантора</a:t>
            </a:r>
          </a:p>
          <a:p>
            <a:pPr lvl="2"/>
            <a:r>
              <a:rPr lang="ru-RU" sz="3600" dirty="0"/>
              <a:t>…</a:t>
            </a:r>
          </a:p>
          <a:p>
            <a:pPr lvl="1"/>
            <a:r>
              <a:rPr lang="ru-RU" sz="4000" dirty="0"/>
              <a:t>строки – ориентированные 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F1C3310-6A4E-49DE-8F31-EC2B7F03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1B00593-28D7-4E4B-87B1-A2177154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868217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4000" dirty="0"/>
          </a:p>
          <a:p>
            <a:pPr lvl="1"/>
            <a:r>
              <a:rPr lang="ru-RU" sz="3600" dirty="0"/>
              <a:t>Конечные (финитные) структуры</a:t>
            </a:r>
          </a:p>
          <a:p>
            <a:pPr lvl="2"/>
            <a:r>
              <a:rPr lang="ru-RU" sz="3600" dirty="0"/>
              <a:t>конечные множества – неориентированные</a:t>
            </a:r>
          </a:p>
          <a:p>
            <a:pPr lvl="2"/>
            <a:r>
              <a:rPr lang="ru-RU" sz="3600" dirty="0"/>
              <a:t>(конечные) строки – ориентированные</a:t>
            </a:r>
          </a:p>
          <a:p>
            <a:pPr lvl="1"/>
            <a:endParaRPr lang="ru-RU" sz="4000" dirty="0"/>
          </a:p>
          <a:p>
            <a:pPr lvl="1"/>
            <a:r>
              <a:rPr lang="ru-RU" sz="4000" dirty="0"/>
              <a:t>графы – ?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1ED752FD-F9F1-4D7B-811A-DC69A072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CA0AEDF-76D5-426C-ABE8-F1AC25CB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92314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Структуры. </a:t>
            </a:r>
            <a:br>
              <a:rPr lang="ru-RU" dirty="0"/>
            </a:br>
            <a:r>
              <a:rPr lang="ru-RU" dirty="0"/>
              <a:t>Наследственно конечные множества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Класс (фундированных) наследственно конечных множеств</a:t>
                </a:r>
              </a:p>
              <a:p>
                <a:pPr lvl="1"/>
                <a:r>
                  <a:rPr lang="ru-RU" dirty="0"/>
                  <a:t>Уровень первого бесконечного </a:t>
                </a:r>
                <a:r>
                  <a:rPr lang="ru-RU" dirty="0" err="1"/>
                  <a:t>ординала</a:t>
                </a:r>
                <a:r>
                  <a:rPr lang="ru-RU" dirty="0"/>
                  <a:t> иерархии фон Неймана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∅</m:t>
                          </m:r>
                        </m:e>
                        <m:sup>
                          <m:d>
                            <m:dPr>
                              <m:ctrlP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  <m:r>
                        <a:rPr lang="ru-RU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ℵ</m:t>
                              </m:r>
                            </m:e>
                            <m:sub>
                              <m: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marL="914400" lvl="2" indent="0">
                  <a:buNone/>
                </a:pPr>
                <a:r>
                  <a:rPr lang="en-US" sz="1200" b="1" i="1" dirty="0">
                    <a:solidFill>
                      <a:schemeClr val="accent1"/>
                    </a:solidFill>
                  </a:rPr>
                  <a:t>Kanamori, Akihiro, "Bernays and Set Theory" (PDF), Bulletin of Symbolic Logic, 15 (1): </a:t>
                </a:r>
                <a:r>
                  <a:rPr lang="en-US" sz="1200" b="1" i="1" dirty="0"/>
                  <a:t>2009</a:t>
                </a:r>
                <a:r>
                  <a:rPr lang="en-US" sz="1200" b="1" i="1" dirty="0">
                    <a:solidFill>
                      <a:schemeClr val="accent1"/>
                    </a:solidFill>
                  </a:rPr>
                  <a:t>, 43—69.</a:t>
                </a:r>
              </a:p>
              <a:p>
                <a:pPr lvl="1"/>
                <a:r>
                  <a:rPr lang="ru-RU" dirty="0"/>
                  <a:t>Кодировка Аккермана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ru-RU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ru-RU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u-RU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/>
              </a:p>
              <a:p>
                <a:pPr marL="914400" lvl="2" indent="0">
                  <a:buNone/>
                </a:pPr>
                <a:r>
                  <a:rPr lang="de-DE" sz="1200" b="1" i="1" dirty="0">
                    <a:solidFill>
                      <a:schemeClr val="accent1"/>
                    </a:solidFill>
                  </a:rPr>
                  <a:t>Ackermann, Wilhelm. "Die Widerspruchsfreiheit der allgemeinen Mengenlehre". Mathematische Annalen. 114:  </a:t>
                </a:r>
                <a:r>
                  <a:rPr lang="de-DE" sz="1200" b="1" i="1" dirty="0"/>
                  <a:t>1937</a:t>
                </a:r>
                <a:r>
                  <a:rPr lang="de-DE" sz="1200" b="1" i="1" dirty="0">
                    <a:solidFill>
                      <a:schemeClr val="accent1"/>
                    </a:solidFill>
                  </a:rPr>
                  <a:t>, 305–315.</a:t>
                </a:r>
                <a:endParaRPr lang="ru-RU" sz="12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3C139A1D-FC84-4088-A1E3-3FD182FF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186D330-C22E-4823-907D-E29A543F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527225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C7BEE-1F45-422F-890E-8474F5A6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4000" dirty="0"/>
          </a:p>
          <a:p>
            <a:pPr lvl="1"/>
            <a:r>
              <a:rPr lang="ru-RU" sz="3600" dirty="0"/>
              <a:t>Конечные структуры</a:t>
            </a:r>
          </a:p>
          <a:p>
            <a:pPr lvl="2"/>
            <a:r>
              <a:rPr lang="ru-RU" sz="3600" dirty="0"/>
              <a:t>конечные множества – неориентированные</a:t>
            </a:r>
          </a:p>
          <a:p>
            <a:pPr lvl="2"/>
            <a:r>
              <a:rPr lang="ru-RU" sz="3600" dirty="0"/>
              <a:t>строки – ориентированные </a:t>
            </a:r>
          </a:p>
          <a:p>
            <a:pPr lvl="1"/>
            <a:endParaRPr lang="ru-RU" sz="4000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C8E58C30-9F49-42C0-88B1-E8678D49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83D1902-8120-4230-BD82-2F53D469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662027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4000" dirty="0"/>
                  <a:t>Теория множеств (</a:t>
                </a:r>
                <a:r>
                  <a:rPr lang="en-US" sz="4000" dirty="0"/>
                  <a:t>NBG</a:t>
                </a:r>
                <a:r>
                  <a:rPr lang="ru-RU" sz="4000" dirty="0"/>
                  <a:t>)</a:t>
                </a:r>
              </a:p>
              <a:p>
                <a:pPr lvl="1"/>
                <a:r>
                  <a:rPr lang="ru-RU" sz="3600" dirty="0"/>
                  <a:t>Конечные структуры</a:t>
                </a:r>
              </a:p>
              <a:p>
                <a:pPr lvl="2"/>
                <a:r>
                  <a:rPr lang="ru-RU" sz="3600" dirty="0"/>
                  <a:t>конечные множества – неориентированные</a:t>
                </a:r>
              </a:p>
              <a:p>
                <a:pPr lvl="2"/>
                <a:r>
                  <a:rPr lang="ru-RU" sz="3600" dirty="0"/>
                  <a:t>строки – ориентированные множества?</a:t>
                </a:r>
              </a:p>
              <a:p>
                <a:pPr lvl="2"/>
                <a:endParaRPr lang="ru-RU" sz="3600" dirty="0"/>
              </a:p>
              <a:p>
                <a:pPr lvl="2"/>
                <a:r>
                  <a:rPr lang="ru-RU" sz="3600" dirty="0"/>
                  <a:t>ориентированная пара (Казимир </a:t>
                </a:r>
                <a:r>
                  <a:rPr lang="ru-RU" sz="3600" dirty="0" err="1"/>
                  <a:t>Куратовский</a:t>
                </a:r>
                <a:r>
                  <a:rPr lang="ru-RU" sz="3600" dirty="0"/>
                  <a:t>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endParaRPr lang="ru-RU" sz="3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5" t="-3922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8771A6CB-D8CE-40F8-A183-81815265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5D9A0BE-E25E-418E-90E1-4FB3DC62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866774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sz="4000" dirty="0"/>
                  <a:t>Пусть</a:t>
                </a: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...,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...,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...,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...,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:endParaRPr lang="ru-RU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...,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...,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endParaRPr lang="ru-RU" sz="3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44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E1FA9F5D-C5CC-47DF-893B-E405623F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6FEF953-B68A-4F3F-B8CB-ABBCDE9F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28280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4000" dirty="0"/>
                  <a:t>Следствия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...,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...,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...,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...,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𝑙𝑒𝑛𝑔𝑡h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⊃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⊃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⊃...⊃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⊃...</m:t>
                          </m:r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endParaRPr lang="ru-RU" sz="3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7287DEBA-50B5-4562-9498-9742F5AB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9AA535D-93F5-468F-957B-54663C4F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09403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Пусть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пустая стока</a:t>
                </a:r>
              </a:p>
              <a:p>
                <a:r>
                  <a:rPr lang="ru-RU" dirty="0"/>
                  <a:t>Требуется: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sz="1400" b="1" i="1" dirty="0">
                    <a:solidFill>
                      <a:schemeClr val="accent1"/>
                    </a:solidFill>
                  </a:rPr>
                  <a:t>Dexter </a:t>
                </a:r>
                <a:r>
                  <a:rPr lang="en-US" sz="1400" b="1" i="1" dirty="0" err="1">
                    <a:solidFill>
                      <a:schemeClr val="accent1"/>
                    </a:solidFill>
                  </a:rPr>
                  <a:t>Kozen</a:t>
                </a:r>
                <a:r>
                  <a:rPr lang="en-US" sz="1400" b="1" i="1" dirty="0">
                    <a:solidFill>
                      <a:schemeClr val="accent1"/>
                    </a:solidFill>
                  </a:rPr>
                  <a:t>. A Completeness Theorem for Kleene Algebras and the Algebra of Regular Events. Information and Computation. 110 (2), May, </a:t>
                </a:r>
                <a:r>
                  <a:rPr lang="en-US" sz="1400" b="1" i="1" dirty="0"/>
                  <a:t>1994</a:t>
                </a:r>
                <a:r>
                  <a:rPr lang="en-US" sz="1400" b="1" i="1" dirty="0">
                    <a:solidFill>
                      <a:schemeClr val="accent1"/>
                    </a:solidFill>
                  </a:rPr>
                  <a:t>. 366–390.</a:t>
                </a:r>
                <a:endParaRPr lang="ru-RU" sz="1400" b="1" i="1" dirty="0">
                  <a:solidFill>
                    <a:schemeClr val="accent1"/>
                  </a:solidFill>
                </a:endParaRPr>
              </a:p>
              <a:p>
                <a:r>
                  <a:rPr lang="ru-RU" dirty="0"/>
                  <a:t>Следствия: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endParaRPr lang="ru-RU" sz="3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08FD94F4-8854-4F1B-A5BA-2F836D5B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7F90D6A-A8E3-435A-A98F-CEF80D05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10898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34193-0B01-476F-B1A3-9F19BA67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A86F2-77B6-4EF5-A779-60BDA58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04156-F679-4B94-9928-E0800CF1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7" y="365124"/>
            <a:ext cx="10616953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04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31235-E914-4215-842B-03CB876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Пусть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Требуется: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Предлагается представлять строки:</a:t>
                </a:r>
              </a:p>
              <a:p>
                <a:pPr lvl="2"/>
                <a:r>
                  <a:rPr lang="ru-RU" sz="2400" dirty="0"/>
                  <a:t>функциями на </a:t>
                </a:r>
                <a:r>
                  <a:rPr lang="ru-RU" sz="2400" dirty="0" err="1"/>
                  <a:t>ординалах</a:t>
                </a:r>
                <a:r>
                  <a:rPr lang="ru-RU" sz="2400" dirty="0"/>
                  <a:t> фон Неймана</a:t>
                </a:r>
              </a:p>
              <a:p>
                <a:pPr lvl="2"/>
                <a:r>
                  <a:rPr lang="ru-RU" sz="2400" dirty="0"/>
                  <a:t>классами эквивалентности группоидов</a:t>
                </a:r>
              </a:p>
              <a:p>
                <a:pPr lvl="2"/>
                <a:r>
                  <a:rPr lang="ru-RU" sz="2400" dirty="0"/>
                  <a:t>?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3FC7BEE-1F45-422F-890E-8474F5A6A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Дата 5">
            <a:extLst>
              <a:ext uri="{FF2B5EF4-FFF2-40B4-BE49-F238E27FC236}">
                <a16:creationId xmlns:a16="http://schemas.microsoft.com/office/drawing/2014/main" id="{1D452D95-4F32-4C2A-BD8E-A0215948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03C9130-70D6-43EE-BAF3-08B27B27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235651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Строки</a:t>
            </a:r>
          </a:p>
          <a:p>
            <a:r>
              <a:rPr lang="ru-RU" dirty="0"/>
              <a:t>Замыкание Клини</a:t>
            </a:r>
          </a:p>
          <a:p>
            <a:r>
              <a:rPr lang="ru-RU" dirty="0"/>
              <a:t>Формальный язык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4D2706B1-A769-4A39-8F2E-3ED4B32D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3544A24-A704-416D-8E7A-82F4FE16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951755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dirty="0"/>
                  <a:t>Распоряжение множества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ru-RU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⊆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lvl="1"/>
                <a:r>
                  <a:rPr lang="ru-RU" dirty="0"/>
                  <a:t>Индивидное множество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pPr marL="457200" lvl="1" indent="0">
                  <a:buNone/>
                </a:pPr>
                <a:endParaRPr lang="ru-RU" sz="1400" b="1" i="1" dirty="0">
                  <a:solidFill>
                    <a:schemeClr val="accent1"/>
                  </a:solidFill>
                  <a:effectLst/>
                  <a:latin typeface="Helvetica Neue"/>
                </a:endParaRPr>
              </a:p>
              <a:p>
                <a:pPr marL="457200" lvl="1" indent="0">
                  <a:buNone/>
                </a:pPr>
                <a:r>
                  <a:rPr lang="en-US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Ivashenko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, V. General-purpose semantic representation language and semantic space 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/ 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V. </a:t>
                </a:r>
                <a:r>
                  <a:rPr lang="en-US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Ivashenko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 // </a:t>
                </a:r>
                <a:b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</a:b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Open Semantic Technologies for Intelligent Systems (OSTIS-2022) : 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– Минск, </a:t>
                </a:r>
                <a:r>
                  <a:rPr lang="ru-RU" sz="1300" b="1" i="1" dirty="0">
                    <a:effectLst/>
                    <a:latin typeface="Helvetica Neue"/>
                  </a:rPr>
                  <a:t>2022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. – </a:t>
                </a:r>
                <a:r>
                  <a:rPr lang="ru-RU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Вып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. 6. – С. 41–64.</a:t>
                </a:r>
                <a:endParaRPr lang="en-US" sz="1300" b="1" i="1" dirty="0">
                  <a:solidFill>
                    <a:schemeClr val="accent1"/>
                  </a:solidFill>
                  <a:effectLst/>
                  <a:latin typeface="Helvetica Neue"/>
                </a:endParaRPr>
              </a:p>
              <a:p>
                <a:r>
                  <a:rPr lang="ru-RU" dirty="0"/>
                  <a:t>Замыкание Клини</a:t>
                </a:r>
              </a:p>
              <a:p>
                <a:r>
                  <a:rPr lang="ru-RU" dirty="0"/>
                  <a:t>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6DFE4D25-C1A2-43FA-A093-1756F75A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D6D93D-1669-4B34-999A-E75CF9B1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258981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dirty="0"/>
                  <a:t>Примеры</a:t>
                </a: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/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=∅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:r>
                  <a:rPr lang="ru-RU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п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ара Норберта Винера: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𝜒</m:t>
                                  </m:r>
                                </m:e>
                              </m:d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,∅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𝜁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𝜒</m:t>
                                      </m:r>
                                    </m:e>
                                  </m:d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,∅</m:t>
                                  </m:r>
                                </m:e>
                              </m:d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,∅</m:t>
                                  </m:r>
                                </m:e>
                              </m:d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𝜁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ctr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…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/>
                  <a:t>Замыкание Клини</a:t>
                </a:r>
              </a:p>
              <a:p>
                <a:r>
                  <a:rPr lang="ru-RU" dirty="0"/>
                  <a:t>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DD44F52F-94BC-4F9F-9982-5A9C7157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9158F19-5263-4682-B33B-E59288F7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550165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dirty="0"/>
                  <a:t>Следствия</a:t>
                </a: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ru-RU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d>
                        <m:dPr>
                          <m:begChr m:val="〈"/>
                          <m:endChr m:val="〉"/>
                          <m:ctrlP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ru-RU" sz="3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:endParaRPr lang="ru-RU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ru-RU" sz="32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ru-RU" sz="32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/>
              </a:p>
              <a:p>
                <a:r>
                  <a:rPr lang="ru-RU" dirty="0"/>
                  <a:t>Замыкание Клини</a:t>
                </a:r>
              </a:p>
              <a:p>
                <a:r>
                  <a:rPr lang="ru-RU" dirty="0"/>
                  <a:t>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31F6CBFC-5F54-44E1-B56E-5F62476D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084B84A0-3645-44BE-A939-783E3B22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62633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Замыкание Клини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limLoc m:val="subSup"/>
                                  <m:supHide m:val="on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𝜄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ℕ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∪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50176003-09E3-414F-BEDC-0F32DF12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F7D76392-BB9C-4C72-BAD2-9E909951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10358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Замыкание Клини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limLoc m:val="subSup"/>
                                  <m:supHide m:val="on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𝜄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ℕ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∪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⊕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𝜄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𝜒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  <m:sub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𝜄</m:t>
                                          </m:r>
                                        </m:sub>
                                      </m:s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𝜅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¬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𝜏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ℕ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∃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𝜄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ru-RU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⊆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 b="-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882631FE-36FD-4F73-A55B-C9FFB203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6D653905-D14A-417D-B7EA-48DD7A88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6828279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Строки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2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Замыкание Клини</a:t>
                </a:r>
                <a:r>
                  <a:rPr lang="en-US" dirty="0"/>
                  <a:t> (</a:t>
                </a:r>
                <a:r>
                  <a:rPr lang="ru-RU" dirty="0"/>
                  <a:t>для алфавита</a:t>
                </a:r>
                <a:r>
                  <a:rPr lang="en-US" dirty="0"/>
                  <a:t>)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limLoc m:val="subSup"/>
                                  <m:supHide m:val="on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𝜄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ℕ</m:t>
                                  </m:r>
                                  <m:r>
                                    <a:rPr lang="ru-RU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∪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Формальный язык</a:t>
                </a:r>
                <a:r>
                  <a:rPr lang="ru-RU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D1F29143-3F8D-4BB6-8C15-6C586BE3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0DD6F9C-F5EC-4EED-8C6B-6A25D1CD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662379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Замыкание Клини</a:t>
                </a:r>
                <a:r>
                  <a:rPr lang="en-US" dirty="0"/>
                  <a:t> (</a:t>
                </a:r>
                <a:r>
                  <a:rPr lang="ru-RU" dirty="0"/>
                  <a:t>для языка</a:t>
                </a:r>
                <a:r>
                  <a:rPr lang="en-US" dirty="0"/>
                  <a:t>)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≝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  <m:sup/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𝜄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𝜄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Формальный язык</a:t>
                </a:r>
                <a:r>
                  <a:rPr lang="ru-RU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⋇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D1F29143-3F8D-4BB6-8C15-6C586BE3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0DD6F9C-F5EC-4EED-8C6B-6A25D1CD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789795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Обобщённые строки</a:t>
            </a:r>
          </a:p>
          <a:p>
            <a:pPr marL="457200" lvl="1" indent="0">
              <a:buNone/>
            </a:pPr>
            <a:r>
              <a:rPr lang="ru-RU" dirty="0"/>
              <a:t>– элементами которых могут являться не только элементы алфавита, но – строки и обобщённые строки на том же алфавите</a:t>
            </a:r>
          </a:p>
          <a:p>
            <a:r>
              <a:rPr lang="ru-RU" dirty="0"/>
              <a:t>Обобщённое замыкание Клини</a:t>
            </a:r>
          </a:p>
          <a:p>
            <a:r>
              <a:rPr lang="ru-RU" dirty="0"/>
              <a:t>Обобщённый формальный язык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9980D8C4-04D8-4389-B9C7-3151C4FB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4E59B43-7F7B-4322-AF30-B526D387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99583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88029-7651-4F9D-8D61-1A426A13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Понятие «сознательное действие»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27B62C-AFB8-422D-92E4-994FFEAD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Сознательное действие</a:t>
            </a:r>
          </a:p>
          <a:p>
            <a:pPr lvl="1"/>
            <a:r>
              <a:rPr lang="ru-RU" dirty="0"/>
              <a:t>Действие, выраженное (агентом) в понятиях посредством языка.</a:t>
            </a:r>
          </a:p>
          <a:p>
            <a:pPr lvl="1"/>
            <a:endParaRPr lang="ru-RU" dirty="0"/>
          </a:p>
          <a:p>
            <a:pPr algn="just"/>
            <a:r>
              <a:rPr lang="ru-RU" i="1" dirty="0"/>
              <a:t>Агент, способный направлять последовательность поведенческих действий (по меньшей мере) на себя посредством какого-либо (внутреннего или внешнего) языка (онтологии, лексики, грамматики).</a:t>
            </a:r>
          </a:p>
          <a:p>
            <a:endParaRPr lang="ru-RU" dirty="0"/>
          </a:p>
          <a:p>
            <a:r>
              <a:rPr lang="ru-RU" b="1" dirty="0"/>
              <a:t>Сознательный агент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е равно 3">
            <a:extLst>
              <a:ext uri="{FF2B5EF4-FFF2-40B4-BE49-F238E27FC236}">
                <a16:creationId xmlns:a16="http://schemas.microsoft.com/office/drawing/2014/main" id="{4EABA9FD-F679-4106-9568-3E07F4D093B0}"/>
              </a:ext>
            </a:extLst>
          </p:cNvPr>
          <p:cNvSpPr/>
          <p:nvPr/>
        </p:nvSpPr>
        <p:spPr>
          <a:xfrm>
            <a:off x="838200" y="2730947"/>
            <a:ext cx="639192" cy="368469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87A1E2-D3C6-46B1-922C-14DC644BA19F}"/>
              </a:ext>
            </a:extLst>
          </p:cNvPr>
          <p:cNvSpPr/>
          <p:nvPr/>
        </p:nvSpPr>
        <p:spPr>
          <a:xfrm>
            <a:off x="923278" y="1869615"/>
            <a:ext cx="10430522" cy="76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4E97C6-1718-4D63-8AB3-CD0330694BF7}"/>
              </a:ext>
            </a:extLst>
          </p:cNvPr>
          <p:cNvSpPr/>
          <p:nvPr/>
        </p:nvSpPr>
        <p:spPr>
          <a:xfrm>
            <a:off x="923278" y="3197270"/>
            <a:ext cx="10430522" cy="1543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AD12-1DED-4DAE-9A52-3A7462C3ED25}"/>
              </a:ext>
            </a:extLst>
          </p:cNvPr>
          <p:cNvSpPr/>
          <p:nvPr/>
        </p:nvSpPr>
        <p:spPr>
          <a:xfrm>
            <a:off x="905522" y="5194917"/>
            <a:ext cx="10430522" cy="76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22BD3464-0299-45A6-8E03-64C4A624019B}"/>
              </a:ext>
            </a:extLst>
          </p:cNvPr>
          <p:cNvSpPr/>
          <p:nvPr/>
        </p:nvSpPr>
        <p:spPr>
          <a:xfrm>
            <a:off x="10205621" y="4685188"/>
            <a:ext cx="497150" cy="5770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изогнутая влево 8">
            <a:extLst>
              <a:ext uri="{FF2B5EF4-FFF2-40B4-BE49-F238E27FC236}">
                <a16:creationId xmlns:a16="http://schemas.microsoft.com/office/drawing/2014/main" id="{DF906BC0-EC97-4418-B987-3AD7E276B6D3}"/>
              </a:ext>
            </a:extLst>
          </p:cNvPr>
          <p:cNvSpPr/>
          <p:nvPr/>
        </p:nvSpPr>
        <p:spPr>
          <a:xfrm flipV="1">
            <a:off x="11176987" y="4303643"/>
            <a:ext cx="739804" cy="1400294"/>
          </a:xfrm>
          <a:prstGeom prst="curved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Стрелка: изогнутая влево 9">
            <a:extLst>
              <a:ext uri="{FF2B5EF4-FFF2-40B4-BE49-F238E27FC236}">
                <a16:creationId xmlns:a16="http://schemas.microsoft.com/office/drawing/2014/main" id="{C180DB58-4559-4086-A6F1-118353A949BC}"/>
              </a:ext>
            </a:extLst>
          </p:cNvPr>
          <p:cNvSpPr/>
          <p:nvPr/>
        </p:nvSpPr>
        <p:spPr>
          <a:xfrm>
            <a:off x="11194370" y="2418764"/>
            <a:ext cx="739804" cy="1325562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имвол &quot;Запрещено&quot; 10">
            <a:extLst>
              <a:ext uri="{FF2B5EF4-FFF2-40B4-BE49-F238E27FC236}">
                <a16:creationId xmlns:a16="http://schemas.microsoft.com/office/drawing/2014/main" id="{3F587052-4BBF-4283-AEE6-74A07B344B8E}"/>
              </a:ext>
            </a:extLst>
          </p:cNvPr>
          <p:cNvSpPr/>
          <p:nvPr/>
        </p:nvSpPr>
        <p:spPr>
          <a:xfrm>
            <a:off x="11703726" y="2888201"/>
            <a:ext cx="426129" cy="38668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6FB381C5-AFA2-47F5-A4E9-7890FAC4FC13}"/>
              </a:ext>
            </a:extLst>
          </p:cNvPr>
          <p:cNvSpPr/>
          <p:nvPr/>
        </p:nvSpPr>
        <p:spPr>
          <a:xfrm>
            <a:off x="10049523" y="1830790"/>
            <a:ext cx="493450" cy="52378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ата 12">
            <a:extLst>
              <a:ext uri="{FF2B5EF4-FFF2-40B4-BE49-F238E27FC236}">
                <a16:creationId xmlns:a16="http://schemas.microsoft.com/office/drawing/2014/main" id="{CC1A40ED-3E18-40F7-A5FB-33B82C88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1CAD0CC8-4C69-4801-8F0A-954EBE4C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379732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Обобщённые строки</a:t>
                </a:r>
              </a:p>
              <a:p>
                <a:pPr lvl="1"/>
                <a:r>
                  <a:rPr lang="ru-RU" dirty="0"/>
                  <a:t>Примеры: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ru-RU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,0,1,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/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ru-RU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…</a:t>
                </a:r>
                <a:endParaRPr lang="ru-RU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/>
                  <a:t>Обобщённое замыкание Клини</a:t>
                </a:r>
              </a:p>
              <a:p>
                <a:r>
                  <a:rPr lang="ru-RU" dirty="0"/>
                  <a:t>Обобщённый 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21950E52-8F40-4FEF-8290-222E6E81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A35BF33-E579-422F-B395-EC4D01C5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528631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Обобщённые строки</a:t>
                </a:r>
              </a:p>
              <a:p>
                <a:r>
                  <a:rPr lang="ru-RU" dirty="0"/>
                  <a:t>Обобщённое замыкание Клини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𝜄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ℕ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098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:endParaRPr lang="ru-RU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098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0980" indent="0">
                  <a:lnSpc>
                    <a:spcPct val="107000"/>
                  </a:lnSpc>
                  <a:spcAft>
                    <a:spcPts val="800"/>
                  </a:spcAft>
                  <a:buNone/>
                  <a:tabLst>
                    <a:tab pos="24307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𝜄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𝜄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Обобщённый 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7E4500E0-8206-403D-9888-8EF3A3B9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C097EF0-5961-4627-8441-B78918F5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713514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Обобщённые строки</a:t>
                </a:r>
              </a:p>
              <a:p>
                <a:r>
                  <a:rPr lang="ru-RU" dirty="0"/>
                  <a:t>Обобщённое замыкание Клини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𝜄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ℕ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ru-RU" dirty="0"/>
                  <a:t>Свойства:</a:t>
                </a:r>
              </a:p>
              <a:p>
                <a:pPr lvl="2"/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Расширяемость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⊆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ru-R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Монотонность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ru-R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Идемпотентность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/>
                  <a:t>Обобщённый формальный язык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1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BAA56731-E3B5-4212-9E07-D6FEEBB0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FD1876A-08CD-4749-97FD-1D8D1BE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496307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/>
                  <a:t>Обобщённые строки</a:t>
                </a:r>
              </a:p>
              <a:p>
                <a:pPr marL="457200" lvl="1" indent="0">
                  <a:buNone/>
                </a:pPr>
                <a:r>
                  <a:rPr lang="en-US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Ivashenko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, V. General-purpose semantic representation language and semantic space 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/ 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V. </a:t>
                </a:r>
                <a:r>
                  <a:rPr lang="en-US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Ivashenko</a:t>
                </a: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 // </a:t>
                </a:r>
                <a:b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</a:br>
                <a:r>
                  <a:rPr lang="en-US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Open Semantic Technologies for Intelligent Systems (OSTIS-2022) : 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– Минск, </a:t>
                </a:r>
                <a:r>
                  <a:rPr lang="ru-RU" sz="1300" b="1" i="1" dirty="0">
                    <a:effectLst/>
                    <a:latin typeface="Helvetica Neue"/>
                  </a:rPr>
                  <a:t>2022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. – </a:t>
                </a:r>
                <a:r>
                  <a:rPr lang="ru-RU" sz="1300" b="1" i="1" dirty="0" err="1">
                    <a:solidFill>
                      <a:schemeClr val="accent1"/>
                    </a:solidFill>
                    <a:effectLst/>
                    <a:latin typeface="Helvetica Neue"/>
                  </a:rPr>
                  <a:t>Вып</a:t>
                </a:r>
                <a:r>
                  <a:rPr lang="ru-RU" sz="1300" b="1" i="1" dirty="0">
                    <a:solidFill>
                      <a:schemeClr val="accent1"/>
                    </a:solidFill>
                    <a:effectLst/>
                    <a:latin typeface="Helvetica Neue"/>
                  </a:rPr>
                  <a:t>. 6. – С. 41–64. </a:t>
                </a:r>
              </a:p>
              <a:p>
                <a:r>
                  <a:rPr lang="ru-RU" dirty="0"/>
                  <a:t>Обобщённое замыкание Клини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≝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𝜄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ℕ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e>
                                    <m:sup>
                                      <m: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𝜄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ru-RU" dirty="0"/>
                  <a:t>Свойства:</a:t>
                </a:r>
              </a:p>
              <a:p>
                <a:pPr lvl="2"/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Расширяемость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⊆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ru-R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Монотонность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ru-RU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Идемпотентность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e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/>
                  <a:t>Обобщённый формальный язык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3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r>
                        <a:rPr lang="ru-RU" sz="3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ru-RU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ru-RU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3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ru-RU" sz="3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ru-RU" sz="3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d>
                        <m:dPr>
                          <m:ctrlPr>
                            <a:rPr lang="ru-RU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ru-RU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ru-RU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ru-RU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6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F4D171E0-2C88-4752-891A-1B3F1EF3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C3CEEB8-CCBB-49D8-9855-A1662E12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893884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Обобщённые строки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1,2,0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2,0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1,2,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0,1,2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(гиперграфы)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о</m:t>
                    </m:r>
                    <m:r>
                      <m:rPr>
                        <m:nor/>
                      </m:rPr>
                      <a:rPr lang="ru-RU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рграфы)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ru-RU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ru-RU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0,1,2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…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9A2A47B7-3E7B-4554-BE73-106C8D27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9D09A644-98EC-4C13-8AAA-638112B8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539811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Обобщённые наследственные конечные множества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</m:e>
                    </m:d>
                  </m:oMath>
                </a14:m>
                <a:r>
                  <a:rPr lang="ru-RU" b="0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(графы) </a:t>
                </a:r>
                <a:endParaRPr lang="en-US" b="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0,1,2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0,1,2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ru-RU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e>
                            </m:d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,2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,2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ru-RU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мета</m:t>
                    </m:r>
                    <m:r>
                      <m:rPr>
                        <m:nor/>
                      </m:rPr>
                      <a:rPr lang="ru-RU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графы) 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…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Дата 7">
            <a:extLst>
              <a:ext uri="{FF2B5EF4-FFF2-40B4-BE49-F238E27FC236}">
                <a16:creationId xmlns:a16="http://schemas.microsoft.com/office/drawing/2014/main" id="{4A9F4C68-40B3-40C1-A0E4-2E55E7D6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A5AA0C2-979F-41E5-8B0E-5FB5DE0D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040214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Неклассические структуры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отказ от абстракции </a:t>
            </a:r>
            <a:r>
              <a:rPr lang="ru-RU" dirty="0" err="1"/>
              <a:t>отождествимости</a:t>
            </a:r>
            <a:endParaRPr lang="ru-RU" dirty="0"/>
          </a:p>
          <a:p>
            <a:pPr lvl="2"/>
            <a:r>
              <a:rPr lang="ru-RU" dirty="0" err="1"/>
              <a:t>нетождественно</a:t>
            </a:r>
            <a:r>
              <a:rPr lang="ru-RU" dirty="0"/>
              <a:t>-равные структуры</a:t>
            </a:r>
          </a:p>
          <a:p>
            <a:pPr lvl="1"/>
            <a:endParaRPr lang="ru-RU" dirty="0"/>
          </a:p>
          <a:p>
            <a:pPr lvl="1"/>
            <a:r>
              <a:rPr lang="ru-RU" dirty="0" err="1"/>
              <a:t>нефундированность</a:t>
            </a:r>
            <a:endParaRPr lang="ru-RU" dirty="0"/>
          </a:p>
          <a:p>
            <a:pPr lvl="2"/>
            <a:r>
              <a:rPr lang="ru-RU" dirty="0" err="1"/>
              <a:t>самообоснованные</a:t>
            </a:r>
            <a:r>
              <a:rPr lang="ru-RU" dirty="0"/>
              <a:t> структуры </a:t>
            </a:r>
            <a:br>
              <a:rPr lang="ru-RU" dirty="0"/>
            </a:br>
            <a:r>
              <a:rPr lang="ru-RU" dirty="0"/>
              <a:t>(движение в направлении </a:t>
            </a:r>
            <a:r>
              <a:rPr lang="ru-RU" dirty="0" err="1"/>
              <a:t>холархий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B6FBB29D-9FF7-42CE-B6BC-68BB1463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86A61E6-6C0E-45EE-9AD8-04354C62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343708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счётные множества </a:t>
            </a:r>
            <a:br>
              <a:rPr lang="ru-RU" dirty="0"/>
            </a:br>
            <a:r>
              <a:rPr lang="ru-RU" dirty="0"/>
              <a:t>структур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вложение и </a:t>
            </a:r>
            <a:br>
              <a:rPr lang="ru-RU" dirty="0"/>
            </a:br>
            <a:r>
              <a:rPr lang="ru-RU" dirty="0"/>
              <a:t>самоподобие</a:t>
            </a:r>
            <a:br>
              <a:rPr lang="ru-RU" dirty="0"/>
            </a:br>
            <a:r>
              <a:rPr lang="ru-RU" dirty="0"/>
              <a:t>множеств структур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DE6DEEA-42E4-4D18-8636-08A2F20DDF2E}"/>
              </a:ext>
            </a:extLst>
          </p:cNvPr>
          <p:cNvGrpSpPr/>
          <p:nvPr/>
        </p:nvGrpSpPr>
        <p:grpSpPr>
          <a:xfrm>
            <a:off x="3352800" y="1552779"/>
            <a:ext cx="5486400" cy="5187950"/>
            <a:chOff x="0" y="19064"/>
            <a:chExt cx="5486400" cy="5188528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869E293-40C2-4969-A3A7-B54D093466AB}"/>
                </a:ext>
              </a:extLst>
            </p:cNvPr>
            <p:cNvSpPr/>
            <p:nvPr/>
          </p:nvSpPr>
          <p:spPr>
            <a:xfrm>
              <a:off x="0" y="19064"/>
              <a:ext cx="5486400" cy="518852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неклассические наследственно конечные множества</a:t>
              </a: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CD34260-39D3-41D3-BEE2-EFE657DAF357}"/>
                </a:ext>
              </a:extLst>
            </p:cNvPr>
            <p:cNvSpPr/>
            <p:nvPr/>
          </p:nvSpPr>
          <p:spPr>
            <a:xfrm>
              <a:off x="259773" y="148359"/>
              <a:ext cx="4248728" cy="4214092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21881457-C76E-4554-B38E-AFF19DCD14C3}"/>
                </a:ext>
              </a:extLst>
            </p:cNvPr>
            <p:cNvSpPr/>
            <p:nvPr/>
          </p:nvSpPr>
          <p:spPr>
            <a:xfrm>
              <a:off x="404091" y="325581"/>
              <a:ext cx="3175000" cy="32004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обобщённые наследственно конечные множества</a:t>
              </a: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2ED821C0-4D68-4706-9CA8-92E6C4E89C8F}"/>
                </a:ext>
              </a:extLst>
            </p:cNvPr>
            <p:cNvSpPr/>
            <p:nvPr/>
          </p:nvSpPr>
          <p:spPr>
            <a:xfrm>
              <a:off x="1666817" y="503383"/>
              <a:ext cx="1554480" cy="15138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наследственно конечные множества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099446CB-5B34-4B93-8B43-6F708D3BBBA6}"/>
                </a:ext>
              </a:extLst>
            </p:cNvPr>
            <p:cNvSpPr/>
            <p:nvPr/>
          </p:nvSpPr>
          <p:spPr>
            <a:xfrm>
              <a:off x="1676400" y="1104891"/>
              <a:ext cx="482600" cy="5143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B75220E2-A306-47E0-AFC9-454220F742F7}"/>
                </a:ext>
              </a:extLst>
            </p:cNvPr>
            <p:cNvSpPr/>
            <p:nvPr/>
          </p:nvSpPr>
          <p:spPr>
            <a:xfrm>
              <a:off x="542405" y="880008"/>
              <a:ext cx="1178445" cy="113721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обобщённые строки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Дата 21">
            <a:extLst>
              <a:ext uri="{FF2B5EF4-FFF2-40B4-BE49-F238E27FC236}">
                <a16:creationId xmlns:a16="http://schemas.microsoft.com/office/drawing/2014/main" id="{0B303C47-EE36-479B-8DDF-F5195102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09F55F0A-FB73-46B2-BCE0-EA2CD1E2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700060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конечность</a:t>
            </a:r>
          </a:p>
          <a:p>
            <a:pPr lvl="1"/>
            <a:r>
              <a:rPr lang="ru-RU" dirty="0"/>
              <a:t>статика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EB21A7A-5F08-4E18-97CB-85A6675154C8}"/>
              </a:ext>
            </a:extLst>
          </p:cNvPr>
          <p:cNvGrpSpPr/>
          <p:nvPr/>
        </p:nvGrpSpPr>
        <p:grpSpPr>
          <a:xfrm>
            <a:off x="3352800" y="1552779"/>
            <a:ext cx="5486400" cy="5187950"/>
            <a:chOff x="0" y="19064"/>
            <a:chExt cx="5486400" cy="5188528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9521958F-7B7B-412F-BC3B-DB5DB91FD979}"/>
                </a:ext>
              </a:extLst>
            </p:cNvPr>
            <p:cNvSpPr/>
            <p:nvPr/>
          </p:nvSpPr>
          <p:spPr>
            <a:xfrm>
              <a:off x="0" y="19064"/>
              <a:ext cx="5486400" cy="518852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неклассические наследственно конечные множества</a:t>
              </a: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18D35E-2089-49E6-9484-1A40A36442F4}"/>
                </a:ext>
              </a:extLst>
            </p:cNvPr>
            <p:cNvSpPr/>
            <p:nvPr/>
          </p:nvSpPr>
          <p:spPr>
            <a:xfrm>
              <a:off x="259773" y="148359"/>
              <a:ext cx="4248728" cy="4214092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63F93A3-0612-4731-92FF-23DCDA4D9B1D}"/>
                </a:ext>
              </a:extLst>
            </p:cNvPr>
            <p:cNvSpPr/>
            <p:nvPr/>
          </p:nvSpPr>
          <p:spPr>
            <a:xfrm>
              <a:off x="404091" y="325581"/>
              <a:ext cx="3175000" cy="32004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обобщённые наследственно конечные множества</a:t>
              </a: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2492A73-6813-4776-BF8B-C3A20B3DD616}"/>
                </a:ext>
              </a:extLst>
            </p:cNvPr>
            <p:cNvSpPr/>
            <p:nvPr/>
          </p:nvSpPr>
          <p:spPr>
            <a:xfrm>
              <a:off x="1666817" y="503383"/>
              <a:ext cx="1554480" cy="15138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наследственно конечные множества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64C2110-78F1-4DAC-8465-45108A6AEA00}"/>
                </a:ext>
              </a:extLst>
            </p:cNvPr>
            <p:cNvSpPr/>
            <p:nvPr/>
          </p:nvSpPr>
          <p:spPr>
            <a:xfrm>
              <a:off x="1676400" y="1104891"/>
              <a:ext cx="482600" cy="5143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A6F15C00-D80A-414C-92C5-C0D79BB492E9}"/>
                </a:ext>
              </a:extLst>
            </p:cNvPr>
            <p:cNvSpPr/>
            <p:nvPr/>
          </p:nvSpPr>
          <p:spPr>
            <a:xfrm>
              <a:off x="542405" y="880008"/>
              <a:ext cx="1178445" cy="113721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ru-RU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обобщённые строки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Дата 7">
            <a:extLst>
              <a:ext uri="{FF2B5EF4-FFF2-40B4-BE49-F238E27FC236}">
                <a16:creationId xmlns:a16="http://schemas.microsoft.com/office/drawing/2014/main" id="{DA1B7FEF-8D8C-4962-BAD2-FA5C4B33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7016D4BF-BF69-431F-8383-4D87C29C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935859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0E4D7-68DE-40EE-AC10-EF316778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Унификация.</a:t>
            </a:r>
            <a:br>
              <a:rPr lang="ru-RU" dirty="0"/>
            </a:br>
            <a:r>
              <a:rPr lang="ru-RU" dirty="0"/>
              <a:t>Структуры 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C7EBB0-5330-48CD-BCE7-85D8E93C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Потенциальная бесконечность?</a:t>
            </a:r>
          </a:p>
          <a:p>
            <a:endParaRPr lang="ru-RU" dirty="0"/>
          </a:p>
          <a:p>
            <a:r>
              <a:rPr lang="ru-RU" dirty="0"/>
              <a:t>Динамика?</a:t>
            </a:r>
          </a:p>
          <a:p>
            <a:endParaRPr lang="ru-RU" dirty="0"/>
          </a:p>
          <a:p>
            <a:r>
              <a:rPr lang="ru-RU" dirty="0"/>
              <a:t>Семантика:</a:t>
            </a:r>
          </a:p>
          <a:p>
            <a:pPr lvl="1"/>
            <a:r>
              <a:rPr lang="ru-RU" dirty="0"/>
              <a:t>событийные (растяжимые) множества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E37B63D-7580-4BBD-A15C-C1F64FD5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2D1EE90-9159-46C6-BE87-831332D2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7042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34193-0B01-476F-B1A3-9F19BA67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A86F2-77B6-4EF5-A779-60BDA58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AF17EC-0CBC-490F-A66F-6960B13F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C30A50D-5886-4FF9-B550-BBB7889DDA7E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2761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Семантическое представление знаний и онтологий</a:t>
            </a:r>
          </a:p>
          <a:p>
            <a:pPr lvl="1"/>
            <a:r>
              <a:rPr lang="ru-RU" dirty="0"/>
              <a:t>знания – сложно структурированные данные, обладающие </a:t>
            </a:r>
            <a:br>
              <a:rPr lang="ru-RU" dirty="0"/>
            </a:br>
            <a:r>
              <a:rPr lang="ru-RU" dirty="0"/>
              <a:t>связностью, интерпретируемостью, активностью, семантической метрикой и др.</a:t>
            </a:r>
          </a:p>
          <a:p>
            <a:pPr marL="914400" lvl="2" indent="0">
              <a:buNone/>
            </a:pPr>
            <a:r>
              <a:rPr lang="ru-RU" sz="1300" b="1" i="1" dirty="0">
                <a:solidFill>
                  <a:schemeClr val="accent1"/>
                </a:solidFill>
                <a:effectLst/>
                <a:latin typeface="Helvetica Neue"/>
              </a:rPr>
              <a:t>Искусственный интеллект: В 3 кн. Кн. 2. Модели и методы: Справочник /Под ред. </a:t>
            </a:r>
            <a:r>
              <a:rPr lang="ru-RU" sz="1300" b="1" i="1" u="none" strike="noStrike" dirty="0">
                <a:solidFill>
                  <a:schemeClr val="accent1"/>
                </a:solidFill>
                <a:effectLst/>
                <a:latin typeface="Helvetica Neue"/>
              </a:rPr>
              <a:t>Д.А. Поспелова</a:t>
            </a:r>
            <a:r>
              <a:rPr lang="ru-RU" sz="1300" b="1" i="1" dirty="0">
                <a:solidFill>
                  <a:schemeClr val="accent1"/>
                </a:solidFill>
                <a:effectLst/>
                <a:latin typeface="Helvetica Neue"/>
              </a:rPr>
              <a:t>. — М.: Радио и связь, </a:t>
            </a:r>
            <a:r>
              <a:rPr lang="ru-RU" sz="1300" b="1" i="1" dirty="0">
                <a:effectLst/>
                <a:latin typeface="Helvetica Neue"/>
              </a:rPr>
              <a:t>1990</a:t>
            </a:r>
            <a:r>
              <a:rPr lang="ru-RU" sz="1300" b="1" i="1" dirty="0">
                <a:solidFill>
                  <a:schemeClr val="accent1"/>
                </a:solidFill>
                <a:effectLst/>
                <a:latin typeface="Helvetica Neue"/>
              </a:rPr>
              <a:t>.—304 с.: ил.</a:t>
            </a:r>
            <a:endParaRPr lang="ru-RU" sz="1300" b="1" i="1" dirty="0">
              <a:solidFill>
                <a:schemeClr val="accent1"/>
              </a:solidFill>
            </a:endParaRPr>
          </a:p>
          <a:p>
            <a:pPr lvl="1"/>
            <a:r>
              <a:rPr lang="ru-RU" dirty="0"/>
              <a:t>онтология – явная спецификация концептуализации</a:t>
            </a:r>
          </a:p>
          <a:p>
            <a:pPr marL="914400" lvl="2" indent="0">
              <a:buNone/>
            </a:pPr>
            <a:r>
              <a:rPr lang="en-US" sz="1300" b="1" i="1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1300" b="1" i="1" dirty="0">
                <a:solidFill>
                  <a:schemeClr val="accent1"/>
                </a:solidFill>
                <a:effectLst/>
                <a:latin typeface="Helvetica Neue"/>
              </a:rPr>
              <a:t>Gruber, Thomas R. A translation approach to portable ontology specifications. Knowledge Acquisition. 5 (2), June, </a:t>
            </a:r>
            <a:r>
              <a:rPr lang="en-US" sz="1300" b="1" i="1" dirty="0">
                <a:effectLst/>
                <a:latin typeface="Helvetica Neue"/>
              </a:rPr>
              <a:t>1993</a:t>
            </a:r>
            <a:r>
              <a:rPr lang="en-US" sz="1300" b="1" i="1" dirty="0">
                <a:solidFill>
                  <a:schemeClr val="accent1"/>
                </a:solidFill>
                <a:effectLst/>
                <a:latin typeface="Helvetica Neue"/>
              </a:rPr>
              <a:t>. 199–220.</a:t>
            </a:r>
            <a:endParaRPr lang="ru-RU" sz="1300" i="1" dirty="0">
              <a:solidFill>
                <a:schemeClr val="accent1"/>
              </a:solidFill>
            </a:endParaRPr>
          </a:p>
          <a:p>
            <a:pPr lvl="1"/>
            <a:r>
              <a:rPr lang="ru-RU" dirty="0"/>
              <a:t>интерпретация (семантическая связь) – связь между знаком (концептом) и значением</a:t>
            </a:r>
          </a:p>
          <a:p>
            <a:pPr lvl="1"/>
            <a:r>
              <a:rPr lang="ru-RU" dirty="0"/>
              <a:t>семантическое представление – явное представление семантических связей и интерпретаций, </a:t>
            </a:r>
            <a:br>
              <a:rPr lang="ru-RU" dirty="0"/>
            </a:br>
            <a:r>
              <a:rPr lang="ru-RU" dirty="0"/>
              <a:t>	т.е. семантические связи и интерпретации выражаются синтаксическими связями элементов </a:t>
            </a:r>
            <a:br>
              <a:rPr lang="ru-RU" dirty="0"/>
            </a:br>
            <a:r>
              <a:rPr lang="ru-RU" dirty="0"/>
              <a:t>	алфавита языка представления знаний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Семантика</a:t>
            </a:r>
          </a:p>
          <a:p>
            <a:pPr lvl="2"/>
            <a:r>
              <a:rPr lang="ru-RU" dirty="0" err="1"/>
              <a:t>денотационная</a:t>
            </a:r>
            <a:r>
              <a:rPr lang="ru-RU" dirty="0"/>
              <a:t> семантика</a:t>
            </a:r>
          </a:p>
          <a:p>
            <a:pPr lvl="2"/>
            <a:r>
              <a:rPr lang="ru-RU" dirty="0"/>
              <a:t>операционная семантика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дескриптивная семантика</a:t>
            </a:r>
          </a:p>
          <a:p>
            <a:pPr lvl="2"/>
            <a:r>
              <a:rPr lang="ru-RU" dirty="0"/>
              <a:t>проективная семантика</a:t>
            </a:r>
          </a:p>
          <a:p>
            <a:pPr lvl="2"/>
            <a:r>
              <a:rPr lang="ru-RU" b="1" dirty="0"/>
              <a:t>рефлексивная семантика</a:t>
            </a:r>
          </a:p>
          <a:p>
            <a:pPr marL="914400" lvl="2" indent="0">
              <a:buNone/>
            </a:pPr>
            <a:r>
              <a:rPr lang="ru-RU" sz="1300" b="1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Горбатов В.А. Фундаментальные основы дискретной математики. Информационная математика: Учебник для втузов. М.: Наука, </a:t>
            </a:r>
            <a:r>
              <a:rPr lang="ru-RU" sz="1300" b="1" i="1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Физматлит</a:t>
            </a:r>
            <a:r>
              <a:rPr lang="ru-RU" sz="1300" b="1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sz="1300" b="1" i="1" dirty="0">
                <a:effectLst/>
                <a:latin typeface="arial" panose="020B0604020202020204" pitchFamily="34" charset="0"/>
              </a:rPr>
              <a:t>2000</a:t>
            </a:r>
            <a:r>
              <a:rPr lang="ru-RU" sz="1300" b="1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544 с. </a:t>
            </a:r>
            <a:endParaRPr lang="ru-RU" sz="1300" b="1" i="1" dirty="0">
              <a:solidFill>
                <a:schemeClr val="accent1"/>
              </a:solidFill>
            </a:endParaRPr>
          </a:p>
          <a:p>
            <a:endParaRPr lang="ru-RU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B8A2CCC5-CCC4-4E9A-A9F8-FEB79218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CB64928-E98E-43AB-AB8C-58BD6A75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023783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pPr marL="914400" lvl="2" indent="0">
              <a:buNone/>
            </a:pPr>
            <a:r>
              <a:rPr lang="ru-RU" sz="1300" b="1" i="1" dirty="0">
                <a:solidFill>
                  <a:schemeClr val="accent1"/>
                </a:solidFill>
              </a:rPr>
              <a:t>Представление и обработка знаний в </a:t>
            </a:r>
            <a:r>
              <a:rPr lang="ru-RU" sz="1300" b="1" i="1" dirty="0" err="1">
                <a:solidFill>
                  <a:schemeClr val="accent1"/>
                </a:solidFill>
              </a:rPr>
              <a:t>графодинамических</a:t>
            </a:r>
            <a:r>
              <a:rPr lang="ru-RU" sz="1300" b="1" i="1" dirty="0">
                <a:solidFill>
                  <a:schemeClr val="accent1"/>
                </a:solidFill>
              </a:rPr>
              <a:t> ассоциативных машинах / </a:t>
            </a:r>
            <a:r>
              <a:rPr lang="ru-RU" sz="1300" b="1" i="1" dirty="0" err="1">
                <a:solidFill>
                  <a:schemeClr val="accent1"/>
                </a:solidFill>
              </a:rPr>
              <a:t>В.В.Голенков</a:t>
            </a:r>
            <a:r>
              <a:rPr lang="ru-RU" sz="1300" b="1" i="1" dirty="0">
                <a:solidFill>
                  <a:schemeClr val="accent1"/>
                </a:solidFill>
              </a:rPr>
              <a:t>, </a:t>
            </a:r>
            <a:r>
              <a:rPr lang="ru-RU" sz="1300" b="1" i="1" dirty="0" err="1">
                <a:solidFill>
                  <a:schemeClr val="accent1"/>
                </a:solidFill>
              </a:rPr>
              <a:t>О.Е.Елисеева</a:t>
            </a:r>
            <a:r>
              <a:rPr lang="ru-RU" sz="1300" b="1" i="1" dirty="0">
                <a:solidFill>
                  <a:schemeClr val="accent1"/>
                </a:solidFill>
              </a:rPr>
              <a:t>, </a:t>
            </a:r>
            <a:r>
              <a:rPr lang="ru-RU" sz="1300" b="1" i="1" dirty="0" err="1">
                <a:solidFill>
                  <a:schemeClr val="accent1"/>
                </a:solidFill>
              </a:rPr>
              <a:t>В.П.Ивашенко</a:t>
            </a:r>
            <a:r>
              <a:rPr lang="ru-RU" sz="1300" b="1" i="1" dirty="0">
                <a:solidFill>
                  <a:schemeClr val="accent1"/>
                </a:solidFill>
              </a:rPr>
              <a:t> и др.: </a:t>
            </a:r>
            <a:br>
              <a:rPr lang="ru-RU" sz="1300" b="1" i="1" dirty="0">
                <a:solidFill>
                  <a:schemeClr val="accent1"/>
                </a:solidFill>
              </a:rPr>
            </a:br>
            <a:r>
              <a:rPr lang="ru-RU" sz="1300" b="1" i="1" dirty="0">
                <a:solidFill>
                  <a:schemeClr val="accent1"/>
                </a:solidFill>
              </a:rPr>
              <a:t>Под ред. </a:t>
            </a:r>
            <a:r>
              <a:rPr lang="ru-RU" sz="1300" b="1" i="1" dirty="0" err="1">
                <a:solidFill>
                  <a:schemeClr val="accent1"/>
                </a:solidFill>
              </a:rPr>
              <a:t>В.В.Голенкова</a:t>
            </a:r>
            <a:r>
              <a:rPr lang="ru-RU" sz="1300" b="1" i="1" dirty="0">
                <a:solidFill>
                  <a:schemeClr val="accent1"/>
                </a:solidFill>
              </a:rPr>
              <a:t>. – Мн.: БГУИР, </a:t>
            </a:r>
            <a:r>
              <a:rPr lang="ru-RU" sz="1300" b="1" i="1" dirty="0"/>
              <a:t>2001</a:t>
            </a:r>
            <a:r>
              <a:rPr lang="ru-RU" sz="1300" b="1" i="1" dirty="0">
                <a:solidFill>
                  <a:schemeClr val="accent1"/>
                </a:solidFill>
              </a:rPr>
              <a:t>. – 412 с.</a:t>
            </a:r>
            <a:br>
              <a:rPr lang="ru-RU" sz="1300" b="1" i="1" dirty="0">
                <a:solidFill>
                  <a:schemeClr val="accent1"/>
                </a:solidFill>
              </a:rPr>
            </a:br>
            <a:r>
              <a:rPr lang="ru-RU" sz="1300" b="1" i="1" dirty="0" err="1">
                <a:solidFill>
                  <a:schemeClr val="accent1"/>
                </a:solidFill>
              </a:rPr>
              <a:t>Ивашенко</a:t>
            </a:r>
            <a:r>
              <a:rPr lang="ru-RU" sz="1300" b="1" i="1" dirty="0">
                <a:solidFill>
                  <a:schemeClr val="accent1"/>
                </a:solidFill>
              </a:rPr>
              <a:t>, В. П. Модели и алгоритмы интеграции знаний на основе однородных семантических сетей / В. П. </a:t>
            </a:r>
            <a:r>
              <a:rPr lang="ru-RU" sz="1300" b="1" i="1" dirty="0" err="1">
                <a:solidFill>
                  <a:schemeClr val="accent1"/>
                </a:solidFill>
              </a:rPr>
              <a:t>Ивашенко</a:t>
            </a:r>
            <a:r>
              <a:rPr lang="ru-RU" sz="1300" b="1" i="1" dirty="0">
                <a:solidFill>
                  <a:schemeClr val="accent1"/>
                </a:solidFill>
              </a:rPr>
              <a:t> // Открытые семантические технологии проектирования интеллектуальных систем (OSTIS-2015) : материалы V </a:t>
            </a:r>
            <a:r>
              <a:rPr lang="ru-RU" sz="1300" b="1" i="1" dirty="0" err="1">
                <a:solidFill>
                  <a:schemeClr val="accent1"/>
                </a:solidFill>
              </a:rPr>
              <a:t>междунар</a:t>
            </a:r>
            <a:r>
              <a:rPr lang="ru-RU" sz="1300" b="1" i="1" dirty="0">
                <a:solidFill>
                  <a:schemeClr val="accent1"/>
                </a:solidFill>
              </a:rPr>
              <a:t>. науч.-техн. </a:t>
            </a:r>
            <a:r>
              <a:rPr lang="ru-RU" sz="1300" b="1" i="1" dirty="0" err="1">
                <a:solidFill>
                  <a:schemeClr val="accent1"/>
                </a:solidFill>
              </a:rPr>
              <a:t>конф</a:t>
            </a:r>
            <a:r>
              <a:rPr lang="ru-RU" sz="1300" b="1" i="1" dirty="0">
                <a:solidFill>
                  <a:schemeClr val="accent1"/>
                </a:solidFill>
              </a:rPr>
              <a:t>. – Минск : БГУИР,</a:t>
            </a:r>
            <a:r>
              <a:rPr lang="ru-RU" sz="1300" b="1" i="1" dirty="0">
                <a:solidFill>
                  <a:srgbClr val="FF0000"/>
                </a:solidFill>
              </a:rPr>
              <a:t> </a:t>
            </a:r>
            <a:r>
              <a:rPr lang="ru-RU" sz="1300" b="1" i="1" dirty="0"/>
              <a:t>2015</a:t>
            </a:r>
            <a:r>
              <a:rPr lang="ru-RU" sz="1300" b="1" i="1" dirty="0">
                <a:solidFill>
                  <a:schemeClr val="accent1"/>
                </a:solidFill>
              </a:rPr>
              <a:t>. – С. 111-132.</a:t>
            </a:r>
            <a:br>
              <a:rPr lang="ru-RU" sz="1300" b="1" i="1" dirty="0">
                <a:solidFill>
                  <a:schemeClr val="accent1"/>
                </a:solidFill>
              </a:rPr>
            </a:br>
            <a:r>
              <a:rPr lang="ru-RU" sz="1300" b="1" i="1" dirty="0" err="1">
                <a:solidFill>
                  <a:schemeClr val="accent1"/>
                </a:solidFill>
              </a:rPr>
              <a:t>Ивашенко</a:t>
            </a:r>
            <a:r>
              <a:rPr lang="ru-RU" sz="1300" b="1" i="1" dirty="0">
                <a:solidFill>
                  <a:schemeClr val="accent1"/>
                </a:solidFill>
              </a:rPr>
              <a:t>, В. П. Онтологическая модель пространственно-временных отношений событий и явлений в процессах обработки знаний / В. П. </a:t>
            </a:r>
            <a:r>
              <a:rPr lang="ru-RU" sz="1300" b="1" i="1" dirty="0" err="1">
                <a:solidFill>
                  <a:schemeClr val="accent1"/>
                </a:solidFill>
              </a:rPr>
              <a:t>Ивашенко</a:t>
            </a:r>
            <a:r>
              <a:rPr lang="ru-RU" sz="1300" b="1" i="1" dirty="0">
                <a:solidFill>
                  <a:schemeClr val="accent1"/>
                </a:solidFill>
              </a:rPr>
              <a:t> // </a:t>
            </a:r>
            <a:br>
              <a:rPr lang="ru-RU" sz="1300" b="1" i="1" dirty="0">
                <a:solidFill>
                  <a:schemeClr val="accent1"/>
                </a:solidFill>
              </a:rPr>
            </a:br>
            <a:r>
              <a:rPr lang="ru-RU" sz="1300" b="1" i="1" dirty="0">
                <a:solidFill>
                  <a:schemeClr val="accent1"/>
                </a:solidFill>
              </a:rPr>
              <a:t>Вестник </a:t>
            </a:r>
            <a:r>
              <a:rPr lang="ru-RU" sz="1300" b="1" i="1" dirty="0" err="1">
                <a:solidFill>
                  <a:schemeClr val="accent1"/>
                </a:solidFill>
              </a:rPr>
              <a:t>БрГТУ</a:t>
            </a:r>
            <a:r>
              <a:rPr lang="ru-RU" sz="1300" b="1" i="1" dirty="0">
                <a:solidFill>
                  <a:schemeClr val="accent1"/>
                </a:solidFill>
              </a:rPr>
              <a:t>. – </a:t>
            </a:r>
            <a:r>
              <a:rPr lang="ru-RU" sz="1300" b="1" i="1" dirty="0"/>
              <a:t>2017</a:t>
            </a:r>
            <a:r>
              <a:rPr lang="ru-RU" sz="1300" b="1" i="1" dirty="0">
                <a:solidFill>
                  <a:schemeClr val="accent1"/>
                </a:solidFill>
              </a:rPr>
              <a:t>. – №5(107). - С. 13 – 17.</a:t>
            </a:r>
            <a:endParaRPr lang="en-US" sz="1300" b="1" i="1" dirty="0">
              <a:solidFill>
                <a:schemeClr val="accent1"/>
              </a:solidFill>
            </a:endParaRPr>
          </a:p>
          <a:p>
            <a:pPr lvl="1"/>
            <a:r>
              <a:rPr lang="ru-RU" dirty="0"/>
              <a:t>Алфавит (типы элементов):</a:t>
            </a:r>
          </a:p>
          <a:p>
            <a:pPr lvl="2"/>
            <a:r>
              <a:rPr lang="ru-RU" dirty="0"/>
              <a:t>узлы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дуги</a:t>
            </a:r>
          </a:p>
          <a:p>
            <a:pPr lvl="3"/>
            <a:r>
              <a:rPr lang="ru-RU" dirty="0"/>
              <a:t>принадлежности</a:t>
            </a:r>
          </a:p>
          <a:p>
            <a:pPr lvl="4"/>
            <a:r>
              <a:rPr lang="ru-RU" dirty="0"/>
              <a:t>постоянной</a:t>
            </a:r>
          </a:p>
          <a:p>
            <a:pPr lvl="4"/>
            <a:endParaRPr lang="ru-RU" dirty="0"/>
          </a:p>
          <a:p>
            <a:pPr lvl="4"/>
            <a:r>
              <a:rPr lang="ru-RU" dirty="0"/>
              <a:t>временной</a:t>
            </a:r>
          </a:p>
          <a:p>
            <a:pPr lvl="3"/>
            <a:endParaRPr lang="ru-RU" dirty="0"/>
          </a:p>
          <a:p>
            <a:pPr lvl="3"/>
            <a:r>
              <a:rPr lang="ru-RU" dirty="0"/>
              <a:t>нечёткой принадлежности</a:t>
            </a:r>
          </a:p>
          <a:p>
            <a:pPr lvl="3"/>
            <a:endParaRPr lang="ru-RU" dirty="0"/>
          </a:p>
          <a:p>
            <a:pPr lvl="3"/>
            <a:r>
              <a:rPr lang="ru-RU" dirty="0"/>
              <a:t>непринадлежности</a:t>
            </a:r>
          </a:p>
          <a:p>
            <a:pPr lvl="4"/>
            <a:r>
              <a:rPr lang="ru-RU" dirty="0"/>
              <a:t>временной</a:t>
            </a:r>
          </a:p>
          <a:p>
            <a:pPr lvl="4"/>
            <a:endParaRPr lang="ru-RU" dirty="0"/>
          </a:p>
          <a:p>
            <a:pPr lvl="4"/>
            <a:r>
              <a:rPr lang="ru-RU" dirty="0"/>
              <a:t>постоянной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A9850F-92A4-48F0-A4F9-72AD0DD3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02" y="2853167"/>
            <a:ext cx="638175" cy="619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53073C-9EE2-44C3-8D5F-C4F49E21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61" y="4058688"/>
            <a:ext cx="1410009" cy="447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3AE0DA-8C92-4828-B41B-F133C722E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78" y="3585985"/>
            <a:ext cx="1400175" cy="523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29E62A-E7E8-4631-B0E3-39DDE3E87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63" y="5936973"/>
            <a:ext cx="1400175" cy="523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765F4A-64B4-4FA7-A628-701FAEF3F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30" y="4427398"/>
            <a:ext cx="1410008" cy="447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1D5EAC-AA24-4F0E-A707-3F342E200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30" y="5229443"/>
            <a:ext cx="1400175" cy="5238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1D7E42D-5BE0-437F-8F0C-9AAA1F4C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342" y="4842606"/>
            <a:ext cx="1206211" cy="3238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A513D7-68CE-4D7A-92DD-55865A8FB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778" y="5687983"/>
            <a:ext cx="1247775" cy="314325"/>
          </a:xfrm>
          <a:prstGeom prst="rect">
            <a:avLst/>
          </a:prstGeom>
        </p:spPr>
      </p:pic>
      <p:sp>
        <p:nvSpPr>
          <p:cNvPr id="30" name="Дата 29">
            <a:extLst>
              <a:ext uri="{FF2B5EF4-FFF2-40B4-BE49-F238E27FC236}">
                <a16:creationId xmlns:a16="http://schemas.microsoft.com/office/drawing/2014/main" id="{23E6BE32-1190-452B-A76D-723C322B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31" name="Нижний колонтитул 30">
            <a:extLst>
              <a:ext uri="{FF2B5EF4-FFF2-40B4-BE49-F238E27FC236}">
                <a16:creationId xmlns:a16="http://schemas.microsoft.com/office/drawing/2014/main" id="{F90D9D96-3BA5-46AD-9BAA-B1E40C28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060714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  <a:endParaRPr lang="en-US" dirty="0"/>
          </a:p>
          <a:p>
            <a:pPr marL="457200" lvl="1" indent="0">
              <a:buNone/>
            </a:pPr>
            <a:endParaRPr lang="en-US" sz="1100" b="1" i="1" dirty="0">
              <a:solidFill>
                <a:srgbClr val="333333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r>
              <a:rPr lang="en-US" sz="1100" b="1" i="1" dirty="0" err="1">
                <a:solidFill>
                  <a:schemeClr val="accent1"/>
                </a:solidFill>
                <a:effectLst/>
                <a:latin typeface="Helvetica Neue"/>
              </a:rPr>
              <a:t>Ivashenko</a:t>
            </a:r>
            <a:r>
              <a:rPr lang="en-US" sz="1100" b="1" i="1" dirty="0">
                <a:solidFill>
                  <a:schemeClr val="accent1"/>
                </a:solidFill>
                <a:effectLst/>
                <a:latin typeface="Helvetica Neue"/>
              </a:rPr>
              <a:t>, V. General-purpose semantic representation language and semantic space </a:t>
            </a:r>
            <a:r>
              <a:rPr lang="ru-RU" sz="1100" b="1" i="1" dirty="0">
                <a:solidFill>
                  <a:schemeClr val="accent1"/>
                </a:solidFill>
                <a:effectLst/>
                <a:latin typeface="Helvetica Neue"/>
              </a:rPr>
              <a:t>/ </a:t>
            </a:r>
            <a:r>
              <a:rPr lang="en-US" sz="1100" b="1" i="1" dirty="0">
                <a:solidFill>
                  <a:schemeClr val="accent1"/>
                </a:solidFill>
                <a:effectLst/>
                <a:latin typeface="Helvetica Neue"/>
              </a:rPr>
              <a:t>V. </a:t>
            </a:r>
            <a:r>
              <a:rPr lang="en-US" sz="1100" b="1" i="1" dirty="0" err="1">
                <a:solidFill>
                  <a:schemeClr val="accent1"/>
                </a:solidFill>
                <a:effectLst/>
                <a:latin typeface="Helvetica Neue"/>
              </a:rPr>
              <a:t>Ivashenko</a:t>
            </a:r>
            <a:r>
              <a:rPr lang="en-US" sz="1100" b="1" i="1" dirty="0">
                <a:solidFill>
                  <a:schemeClr val="accent1"/>
                </a:solidFill>
                <a:effectLst/>
                <a:latin typeface="Helvetica Neue"/>
              </a:rPr>
              <a:t> // </a:t>
            </a:r>
            <a:br>
              <a:rPr lang="en-US" sz="1100" b="1" i="1" dirty="0">
                <a:solidFill>
                  <a:schemeClr val="accent1"/>
                </a:solidFill>
                <a:effectLst/>
                <a:latin typeface="Helvetica Neue"/>
              </a:rPr>
            </a:br>
            <a:r>
              <a:rPr lang="en-US" sz="1100" b="1" i="1" dirty="0">
                <a:solidFill>
                  <a:schemeClr val="accent1"/>
                </a:solidFill>
                <a:effectLst/>
                <a:latin typeface="Helvetica Neue"/>
              </a:rPr>
              <a:t>Open Semantic Technologies for Intelligent Systems (OSTIS-2022) : </a:t>
            </a:r>
            <a:r>
              <a:rPr lang="ru-RU" sz="1100" b="1" i="1" dirty="0">
                <a:solidFill>
                  <a:schemeClr val="accent1"/>
                </a:solidFill>
                <a:effectLst/>
                <a:latin typeface="Helvetica Neue"/>
              </a:rPr>
              <a:t>– Минск, </a:t>
            </a:r>
            <a:r>
              <a:rPr lang="ru-RU" sz="1100" b="1" i="1" dirty="0">
                <a:effectLst/>
                <a:latin typeface="Helvetica Neue"/>
              </a:rPr>
              <a:t>2022</a:t>
            </a:r>
            <a:r>
              <a:rPr lang="ru-RU" sz="1100" b="1" i="1" dirty="0">
                <a:solidFill>
                  <a:schemeClr val="accent1"/>
                </a:solidFill>
                <a:effectLst/>
                <a:latin typeface="Helvetica Neue"/>
              </a:rPr>
              <a:t>. – </a:t>
            </a:r>
            <a:r>
              <a:rPr lang="ru-RU" sz="1100" b="1" i="1" dirty="0" err="1">
                <a:solidFill>
                  <a:schemeClr val="accent1"/>
                </a:solidFill>
                <a:effectLst/>
                <a:latin typeface="Helvetica Neue"/>
              </a:rPr>
              <a:t>Вып</a:t>
            </a:r>
            <a:r>
              <a:rPr lang="ru-RU" sz="1100" b="1" i="1" dirty="0">
                <a:solidFill>
                  <a:schemeClr val="accent1"/>
                </a:solidFill>
                <a:effectLst/>
                <a:latin typeface="Helvetica Neue"/>
              </a:rPr>
              <a:t>. 6. – С. 41–64.</a:t>
            </a:r>
            <a:endParaRPr lang="en-US" sz="1100" b="1" i="1" dirty="0">
              <a:solidFill>
                <a:schemeClr val="accent1"/>
              </a:solidFill>
              <a:effectLst/>
              <a:latin typeface="Helvetica Neue"/>
            </a:endParaRPr>
          </a:p>
          <a:p>
            <a:pPr lvl="1"/>
            <a:r>
              <a:rPr lang="ru-RU" dirty="0"/>
              <a:t>Синтаксис:</a:t>
            </a:r>
          </a:p>
          <a:p>
            <a:pPr lvl="2"/>
            <a:r>
              <a:rPr lang="ru-RU" dirty="0"/>
              <a:t>дуги и узлы – </a:t>
            </a:r>
            <a:r>
              <a:rPr lang="ru-RU" b="1" dirty="0"/>
              <a:t>вершины</a:t>
            </a:r>
          </a:p>
          <a:p>
            <a:pPr lvl="2"/>
            <a:r>
              <a:rPr lang="ru-RU" dirty="0"/>
              <a:t>соединяются направленными (ориентированными) </a:t>
            </a:r>
            <a:r>
              <a:rPr lang="ru-RU" b="1" dirty="0"/>
              <a:t>рёбрами</a:t>
            </a:r>
            <a:r>
              <a:rPr lang="ru-RU" dirty="0"/>
              <a:t> инцидентности, которые изображаются точкой касания дуги и дуги или дуги и узла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415C02F5-4129-41FB-B45B-CA12E651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4FF7B5-7AE0-4A2D-9807-34452B45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671402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endParaRPr lang="ru-RU" dirty="0"/>
          </a:p>
          <a:p>
            <a:pPr lvl="1"/>
            <a:r>
              <a:rPr lang="ru-RU" dirty="0"/>
              <a:t>Ориентированный </a:t>
            </a:r>
            <a:r>
              <a:rPr lang="ru-RU" dirty="0" err="1"/>
              <a:t>псевдограф</a:t>
            </a:r>
            <a:r>
              <a:rPr lang="ru-RU" dirty="0"/>
              <a:t> можно «превратить» в граф, </a:t>
            </a:r>
            <a:br>
              <a:rPr lang="ru-RU" dirty="0"/>
            </a:br>
            <a:r>
              <a:rPr lang="ru-RU" dirty="0"/>
              <a:t>преобразовав каждое ориентированное ребро по схеме: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0F055B4-4ADB-4C41-9021-7AF550F8307B}"/>
              </a:ext>
            </a:extLst>
          </p:cNvPr>
          <p:cNvSpPr/>
          <p:nvPr/>
        </p:nvSpPr>
        <p:spPr>
          <a:xfrm>
            <a:off x="1819275" y="3724275"/>
            <a:ext cx="22860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D84615D-EB1F-4699-BF25-1B1CCDC800C4}"/>
              </a:ext>
            </a:extLst>
          </p:cNvPr>
          <p:cNvSpPr/>
          <p:nvPr/>
        </p:nvSpPr>
        <p:spPr>
          <a:xfrm>
            <a:off x="1819275" y="4950619"/>
            <a:ext cx="22860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30E3FAF-C9C6-450E-8F4E-E2152B111EDE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933575" y="3933825"/>
            <a:ext cx="0" cy="101679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9A551F99-BC79-49B5-829D-170EBAB03F5F}"/>
              </a:ext>
            </a:extLst>
          </p:cNvPr>
          <p:cNvSpPr/>
          <p:nvPr/>
        </p:nvSpPr>
        <p:spPr>
          <a:xfrm>
            <a:off x="5648325" y="3724275"/>
            <a:ext cx="22860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A98A22B-F9CD-449C-9412-D14F45D9C9AC}"/>
              </a:ext>
            </a:extLst>
          </p:cNvPr>
          <p:cNvSpPr/>
          <p:nvPr/>
        </p:nvSpPr>
        <p:spPr>
          <a:xfrm>
            <a:off x="5648325" y="4950619"/>
            <a:ext cx="22860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DE869B7-9F01-4F02-9F2E-5A48A76493BB}"/>
              </a:ext>
            </a:extLst>
          </p:cNvPr>
          <p:cNvSpPr/>
          <p:nvPr/>
        </p:nvSpPr>
        <p:spPr>
          <a:xfrm>
            <a:off x="5648325" y="4549776"/>
            <a:ext cx="22860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190372E-1702-430B-BBA5-684CA73CD586}"/>
              </a:ext>
            </a:extLst>
          </p:cNvPr>
          <p:cNvSpPr/>
          <p:nvPr/>
        </p:nvSpPr>
        <p:spPr>
          <a:xfrm>
            <a:off x="5648325" y="4137422"/>
            <a:ext cx="22860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FE68DA7-F11C-4FB4-872F-B0727D4A7F88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5762625" y="3933825"/>
            <a:ext cx="0" cy="2035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845A3CF-3D35-47BC-9B14-3C9A2CCC52EE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>
            <a:off x="5762625" y="4346972"/>
            <a:ext cx="0" cy="202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87C870B-110B-432E-B17F-C18B65CFC092}"/>
              </a:ext>
            </a:extLst>
          </p:cNvPr>
          <p:cNvCxnSpPr>
            <a:cxnSpLocks/>
            <a:stCxn id="11" idx="4"/>
            <a:endCxn id="9" idx="0"/>
          </p:cNvCxnSpPr>
          <p:nvPr/>
        </p:nvCxnSpPr>
        <p:spPr>
          <a:xfrm>
            <a:off x="5762625" y="4759326"/>
            <a:ext cx="0" cy="1912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BA227764-8EA0-4E73-B96A-F5324517D34F}"/>
              </a:ext>
            </a:extLst>
          </p:cNvPr>
          <p:cNvSpPr/>
          <p:nvPr/>
        </p:nvSpPr>
        <p:spPr>
          <a:xfrm>
            <a:off x="6096000" y="4549776"/>
            <a:ext cx="22860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2A2AA01-09B7-4144-B9D1-72003D56AEB3}"/>
              </a:ext>
            </a:extLst>
          </p:cNvPr>
          <p:cNvCxnSpPr>
            <a:cxnSpLocks/>
            <a:stCxn id="21" idx="2"/>
            <a:endCxn id="11" idx="6"/>
          </p:cNvCxnSpPr>
          <p:nvPr/>
        </p:nvCxnSpPr>
        <p:spPr>
          <a:xfrm flipH="1">
            <a:off x="5876925" y="4654551"/>
            <a:ext cx="2190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0CCEC5CD-2FA9-428B-9D40-06E7EE069917}"/>
              </a:ext>
            </a:extLst>
          </p:cNvPr>
          <p:cNvSpPr/>
          <p:nvPr/>
        </p:nvSpPr>
        <p:spPr>
          <a:xfrm>
            <a:off x="3367087" y="4035623"/>
            <a:ext cx="1019173" cy="618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ата 29">
            <a:extLst>
              <a:ext uri="{FF2B5EF4-FFF2-40B4-BE49-F238E27FC236}">
                <a16:creationId xmlns:a16="http://schemas.microsoft.com/office/drawing/2014/main" id="{8F9E547D-B5BB-4BD2-9EF0-F2817EF9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31" name="Нижний колонтитул 30">
            <a:extLst>
              <a:ext uri="{FF2B5EF4-FFF2-40B4-BE49-F238E27FC236}">
                <a16:creationId xmlns:a16="http://schemas.microsoft.com/office/drawing/2014/main" id="{2C74186C-B8A9-4AE1-B52B-F1F97B33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172782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ru-RU" dirty="0"/>
                  <a:t>(</a:t>
                </a:r>
                <a:r>
                  <a:rPr lang="ru-RU" dirty="0" err="1"/>
                  <a:t>Псевдоор</a:t>
                </a:r>
                <a:r>
                  <a:rPr lang="ru-RU" dirty="0"/>
                  <a:t>)</a:t>
                </a:r>
                <a:r>
                  <a:rPr lang="ru-RU" dirty="0" err="1"/>
                  <a:t>графовый</a:t>
                </a:r>
                <a:r>
                  <a:rPr lang="ru-RU" dirty="0"/>
                  <a:t> язык</a:t>
                </a:r>
              </a:p>
              <a:p>
                <a:endParaRPr lang="ru-RU" dirty="0"/>
              </a:p>
              <a:p>
                <a:pPr lvl="1"/>
                <a:r>
                  <a:rPr lang="ru-RU" dirty="0"/>
                  <a:t>Изображение структур (</a:t>
                </a:r>
                <a:r>
                  <a:rPr lang="ru-RU" dirty="0" err="1"/>
                  <a:t>метаграф</a:t>
                </a:r>
                <a:r>
                  <a:rPr lang="ru-RU" dirty="0"/>
                  <a:t>)</a:t>
                </a:r>
              </a:p>
              <a:p>
                <a:pPr lvl="1"/>
                <a:endParaRPr lang="ru-RU" dirty="0"/>
              </a:p>
              <a:p>
                <a:pPr lvl="1"/>
                <a:endParaRPr lang="ru-RU" dirty="0"/>
              </a:p>
              <a:p>
                <a:pPr lvl="1"/>
                <a:endParaRPr lang="ru-RU" dirty="0"/>
              </a:p>
              <a:p>
                <a:pPr lvl="1"/>
                <a:r>
                  <a:rPr lang="ru-RU" dirty="0"/>
                  <a:t>Семантика (перевод):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̌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</m:e>
                    </m:acc>
                  </m:oMath>
                </a14:m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ru-RU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acc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</m:oMath>
                </a14:m>
                <a:endParaRPr lang="en-US" b="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72EDE48-434B-4588-AC14-8C4010091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73EB54-8D52-44D7-A719-822861220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8" y="2466975"/>
            <a:ext cx="2028825" cy="10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B98FBC0-2194-4596-B538-F73D62C751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92"/>
          <a:stretch/>
        </p:blipFill>
        <p:spPr>
          <a:xfrm>
            <a:off x="1897837" y="2666999"/>
            <a:ext cx="1952625" cy="762001"/>
          </a:xfrm>
          <a:prstGeom prst="rect">
            <a:avLst/>
          </a:prstGeom>
        </p:spPr>
      </p:pic>
      <p:sp>
        <p:nvSpPr>
          <p:cNvPr id="4" name="Стрелка: влево-вправо 3">
            <a:extLst>
              <a:ext uri="{FF2B5EF4-FFF2-40B4-BE49-F238E27FC236}">
                <a16:creationId xmlns:a16="http://schemas.microsoft.com/office/drawing/2014/main" id="{1B126455-8538-4A8A-988C-2DE1AECD14F0}"/>
              </a:ext>
            </a:extLst>
          </p:cNvPr>
          <p:cNvSpPr/>
          <p:nvPr/>
        </p:nvSpPr>
        <p:spPr>
          <a:xfrm>
            <a:off x="4352925" y="2895600"/>
            <a:ext cx="790575" cy="3905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2E3B2ABD-8056-48B9-BA2F-570661FB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7751AC88-8FB7-4FCE-AB99-63AA4897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34988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pPr marL="457200" lvl="1" indent="0">
              <a:buNone/>
            </a:pPr>
            <a:endParaRPr lang="ru-RU" sz="1400" b="1" i="1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ru-RU" sz="1400" b="1" i="1" dirty="0">
                <a:solidFill>
                  <a:schemeClr val="accent1"/>
                </a:solidFill>
              </a:rPr>
              <a:t>Представление и обработка знаний в </a:t>
            </a:r>
            <a:r>
              <a:rPr lang="ru-RU" sz="1400" b="1" i="1" dirty="0" err="1">
                <a:solidFill>
                  <a:schemeClr val="accent1"/>
                </a:solidFill>
              </a:rPr>
              <a:t>графодинамических</a:t>
            </a:r>
            <a:r>
              <a:rPr lang="ru-RU" sz="1400" b="1" i="1" dirty="0">
                <a:solidFill>
                  <a:schemeClr val="accent1"/>
                </a:solidFill>
              </a:rPr>
              <a:t> ассоциативных машинах / </a:t>
            </a:r>
            <a:r>
              <a:rPr lang="ru-RU" sz="1400" b="1" i="1" dirty="0" err="1">
                <a:solidFill>
                  <a:schemeClr val="accent1"/>
                </a:solidFill>
              </a:rPr>
              <a:t>В.В.Голенков</a:t>
            </a:r>
            <a:r>
              <a:rPr lang="ru-RU" sz="1400" b="1" i="1" dirty="0">
                <a:solidFill>
                  <a:schemeClr val="accent1"/>
                </a:solidFill>
              </a:rPr>
              <a:t>, </a:t>
            </a:r>
            <a:r>
              <a:rPr lang="ru-RU" sz="1400" b="1" i="1" dirty="0" err="1">
                <a:solidFill>
                  <a:schemeClr val="accent1"/>
                </a:solidFill>
              </a:rPr>
              <a:t>О.Е.Елисеева</a:t>
            </a:r>
            <a:r>
              <a:rPr lang="ru-RU" sz="1400" b="1" i="1" dirty="0">
                <a:solidFill>
                  <a:schemeClr val="accent1"/>
                </a:solidFill>
              </a:rPr>
              <a:t>, </a:t>
            </a:r>
            <a:r>
              <a:rPr lang="ru-RU" sz="1400" b="1" i="1" dirty="0" err="1">
                <a:solidFill>
                  <a:schemeClr val="accent1"/>
                </a:solidFill>
              </a:rPr>
              <a:t>В.П.Ивашенко</a:t>
            </a:r>
            <a:r>
              <a:rPr lang="ru-RU" sz="1400" b="1" i="1" dirty="0">
                <a:solidFill>
                  <a:schemeClr val="accent1"/>
                </a:solidFill>
              </a:rPr>
              <a:t> и др.: </a:t>
            </a:r>
            <a:br>
              <a:rPr lang="ru-RU" sz="1400" b="1" i="1" dirty="0">
                <a:solidFill>
                  <a:schemeClr val="accent1"/>
                </a:solidFill>
              </a:rPr>
            </a:br>
            <a:r>
              <a:rPr lang="ru-RU" sz="1400" b="1" i="1" dirty="0">
                <a:solidFill>
                  <a:schemeClr val="accent1"/>
                </a:solidFill>
              </a:rPr>
              <a:t>Под ред. </a:t>
            </a:r>
            <a:r>
              <a:rPr lang="ru-RU" sz="1400" b="1" i="1" dirty="0" err="1">
                <a:solidFill>
                  <a:schemeClr val="accent1"/>
                </a:solidFill>
              </a:rPr>
              <a:t>В.В.Голенкова</a:t>
            </a:r>
            <a:r>
              <a:rPr lang="ru-RU" sz="1400" b="1" i="1" dirty="0">
                <a:solidFill>
                  <a:schemeClr val="accent1"/>
                </a:solidFill>
              </a:rPr>
              <a:t>. – Мн.: БГУИР, </a:t>
            </a:r>
            <a:r>
              <a:rPr lang="ru-RU" sz="1400" b="1" i="1" dirty="0"/>
              <a:t>2001</a:t>
            </a:r>
            <a:r>
              <a:rPr lang="ru-RU" sz="1400" b="1" i="1" dirty="0">
                <a:solidFill>
                  <a:schemeClr val="accent1"/>
                </a:solidFill>
              </a:rPr>
              <a:t>. – 412 с.</a:t>
            </a:r>
          </a:p>
          <a:p>
            <a:pPr marL="457200" lvl="1" indent="0">
              <a:buNone/>
            </a:pPr>
            <a:endParaRPr lang="ru-RU" sz="1400" dirty="0"/>
          </a:p>
          <a:p>
            <a:pPr lvl="1"/>
            <a:r>
              <a:rPr lang="ru-RU" dirty="0"/>
              <a:t>Семантическая нормализация:</a:t>
            </a:r>
          </a:p>
          <a:p>
            <a:pPr lvl="2"/>
            <a:r>
              <a:rPr lang="ru-RU" dirty="0"/>
              <a:t>разделение понятий знака (обозначения) и (событийного) множества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Семантика:</a:t>
            </a:r>
          </a:p>
          <a:p>
            <a:pPr lvl="2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узел или дуга – обозначение (событийного) множества:</a:t>
            </a:r>
          </a:p>
          <a:p>
            <a:pPr lvl="3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дуга – обозначение (событийной) пары, первым компонентом которой, является знак (событийного) множества, из обозначения которого она выходит (которому она инцидентна), а вторым компонентом которой является знак (событийного) множества, обозначенного элементом, в который она входит:</a:t>
            </a:r>
          </a:p>
          <a:p>
            <a:pPr lvl="4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дуга принадлежности входит в обозначение (событийного) множества, знак которого принадлежит (событийному) множеству, из обозначения которого она выходит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4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дуга непринадлежности входит в обозначение (событийного) множества, знак которого не принадлежит (событийному) множеству, из обозначения которого она выходит</a:t>
            </a:r>
          </a:p>
          <a:p>
            <a:pPr lvl="4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т.д.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Дата 23">
            <a:extLst>
              <a:ext uri="{FF2B5EF4-FFF2-40B4-BE49-F238E27FC236}">
                <a16:creationId xmlns:a16="http://schemas.microsoft.com/office/drawing/2014/main" id="{53716A2E-738B-4A69-8A50-F3598340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26" name="Нижний колонтитул 25">
            <a:extLst>
              <a:ext uri="{FF2B5EF4-FFF2-40B4-BE49-F238E27FC236}">
                <a16:creationId xmlns:a16="http://schemas.microsoft.com/office/drawing/2014/main" id="{58F24D59-7DAB-4326-81AA-F2F72133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8300558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endParaRPr lang="ru-RU" dirty="0"/>
          </a:p>
          <a:p>
            <a:pPr lvl="1"/>
            <a:r>
              <a:rPr lang="ru-RU" dirty="0"/>
              <a:t>Семантика:</a:t>
            </a:r>
          </a:p>
          <a:p>
            <a:pPr lvl="2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некоторые узлы могут обозначать (событийные) множества знаков сущностей, не являющихся (событийными) множествами </a:t>
            </a:r>
            <a:b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(например – обычным множеством, строкой символов),</a:t>
            </a:r>
          </a:p>
          <a:p>
            <a:pPr lvl="2"/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такие узлы могут изображаться рамкой с нарисованным внутри изображением сущности</a:t>
            </a:r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endParaRPr lang="ru-RU" dirty="0"/>
          </a:p>
          <a:p>
            <a:pPr lvl="3"/>
            <a:r>
              <a:rPr lang="ru-RU" dirty="0"/>
              <a:t>идентификаторы узлов и дуг</a:t>
            </a:r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E18CD9FF-9A12-4F70-9EDD-C491755B5710}"/>
              </a:ext>
            </a:extLst>
          </p:cNvPr>
          <p:cNvSpPr/>
          <p:nvPr/>
        </p:nvSpPr>
        <p:spPr>
          <a:xfrm>
            <a:off x="4995964" y="5743573"/>
            <a:ext cx="723822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7A8D9F-F67A-4BD0-BE69-DC7834DA4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2"/>
          <a:stretch/>
        </p:blipFill>
        <p:spPr>
          <a:xfrm>
            <a:off x="2495540" y="5368925"/>
            <a:ext cx="2033665" cy="9429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176102-7173-4501-B143-BDA5DFF0B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16"/>
          <a:stretch/>
        </p:blipFill>
        <p:spPr>
          <a:xfrm>
            <a:off x="6096000" y="5301456"/>
            <a:ext cx="626269" cy="942975"/>
          </a:xfrm>
          <a:prstGeom prst="rect">
            <a:avLst/>
          </a:prstGeom>
        </p:spPr>
      </p:pic>
      <p:sp>
        <p:nvSpPr>
          <p:cNvPr id="17" name="Дата 16">
            <a:extLst>
              <a:ext uri="{FF2B5EF4-FFF2-40B4-BE49-F238E27FC236}">
                <a16:creationId xmlns:a16="http://schemas.microsoft.com/office/drawing/2014/main" id="{FC8DA08D-4946-4EFB-93A1-E1ECA017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18D7D875-6B25-4CDB-B5DE-B0A38E27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30235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endParaRPr lang="ru-RU" dirty="0"/>
          </a:p>
          <a:p>
            <a:pPr lvl="1"/>
            <a:r>
              <a:rPr lang="ru-RU" dirty="0"/>
              <a:t>обозначения, обозначающие одно и то же (событийное) множество, могут быть «подклеены» друг к другу как части и могут быть «подклеены» к знаку этого (событийного) множества как к целому</a:t>
            </a:r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97CC50-BE7F-4B85-8BF3-75C91474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36" y="4188600"/>
            <a:ext cx="1952625" cy="1447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53393-8B84-4470-AB91-5EB4AF2C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8600"/>
            <a:ext cx="1952625" cy="1447800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E18CD9FF-9A12-4F70-9EDD-C491755B5710}"/>
              </a:ext>
            </a:extLst>
          </p:cNvPr>
          <p:cNvSpPr/>
          <p:nvPr/>
        </p:nvSpPr>
        <p:spPr>
          <a:xfrm>
            <a:off x="4638675" y="4648200"/>
            <a:ext cx="723822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ата 12">
            <a:extLst>
              <a:ext uri="{FF2B5EF4-FFF2-40B4-BE49-F238E27FC236}">
                <a16:creationId xmlns:a16="http://schemas.microsoft.com/office/drawing/2014/main" id="{0DC04D9C-A778-423D-ACD6-DBDD6FE9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220CDFDC-773A-4F9A-A1D1-1049B773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117918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EDE48-434B-4588-AC14-8C4010091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(</a:t>
            </a:r>
            <a:r>
              <a:rPr lang="ru-RU" dirty="0" err="1"/>
              <a:t>Псевдоор</a:t>
            </a:r>
            <a:r>
              <a:rPr lang="ru-RU" dirty="0"/>
              <a:t>)</a:t>
            </a:r>
            <a:r>
              <a:rPr lang="ru-RU" dirty="0" err="1"/>
              <a:t>графовый</a:t>
            </a:r>
            <a:r>
              <a:rPr lang="ru-RU" dirty="0"/>
              <a:t> язык</a:t>
            </a:r>
          </a:p>
          <a:p>
            <a:endParaRPr lang="ru-RU" dirty="0"/>
          </a:p>
          <a:p>
            <a:pPr lvl="1"/>
            <a:r>
              <a:rPr lang="en-US" dirty="0"/>
              <a:t>Semantic Code (SC) –</a:t>
            </a:r>
            <a:r>
              <a:rPr lang="ru-RU" dirty="0"/>
              <a:t> представление</a:t>
            </a:r>
            <a:r>
              <a:rPr lang="en-US" dirty="0"/>
              <a:t> “foundation ontology” (</a:t>
            </a:r>
            <a:r>
              <a:rPr lang="ru-RU" dirty="0"/>
              <a:t>граф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SCs\</a:t>
            </a:r>
            <a:r>
              <a:rPr lang="en-US" dirty="0" err="1"/>
              <a:t>SCn</a:t>
            </a:r>
            <a:r>
              <a:rPr lang="en-US" dirty="0"/>
              <a:t>\</a:t>
            </a:r>
            <a:r>
              <a:rPr lang="en-US" dirty="0" err="1"/>
              <a:t>SCg</a:t>
            </a:r>
            <a:r>
              <a:rPr lang="en-US" dirty="0"/>
              <a:t> – “Semantic Languages”</a:t>
            </a:r>
            <a:r>
              <a:rPr lang="ru-RU"/>
              <a:t> («семантические языки»)</a:t>
            </a:r>
            <a:endParaRPr lang="en-US" dirty="0"/>
          </a:p>
          <a:p>
            <a:pPr lvl="1"/>
            <a:endParaRPr lang="ru-RU" dirty="0"/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1"/>
            <a:endParaRPr lang="ru-RU" b="0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Дата 12">
            <a:extLst>
              <a:ext uri="{FF2B5EF4-FFF2-40B4-BE49-F238E27FC236}">
                <a16:creationId xmlns:a16="http://schemas.microsoft.com/office/drawing/2014/main" id="{0DC04D9C-A778-423D-ACD6-DBDD6FE9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220CDFDC-773A-4F9A-A1D1-1049B773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8359389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7C2338-AF84-482A-A504-D2FCFACB1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2221112"/>
            <a:ext cx="6534150" cy="3809007"/>
          </a:xfrm>
        </p:spPr>
      </p:pic>
      <p:sp>
        <p:nvSpPr>
          <p:cNvPr id="13" name="Дата 12">
            <a:extLst>
              <a:ext uri="{FF2B5EF4-FFF2-40B4-BE49-F238E27FC236}">
                <a16:creationId xmlns:a16="http://schemas.microsoft.com/office/drawing/2014/main" id="{396E0A75-FFAF-419F-A0F3-D76B8773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C4DF3280-29EB-4254-B8A5-EF4D8E9A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63297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34193-0B01-476F-B1A3-9F19BA67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FA86F2-77B6-4EF5-A779-60BDA58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484A0E-78AB-4565-B7D7-7FD0C9F3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  <p:sp>
        <p:nvSpPr>
          <p:cNvPr id="7" name="Управляющая кнопка: справка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7AA5BC-12D9-44C0-ADD8-0B8CCD5841CC}"/>
              </a:ext>
            </a:extLst>
          </p:cNvPr>
          <p:cNvSpPr/>
          <p:nvPr/>
        </p:nvSpPr>
        <p:spPr>
          <a:xfrm>
            <a:off x="911810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справка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E90818B-2CEB-4742-A40B-C86D9C1EE192}"/>
              </a:ext>
            </a:extLst>
          </p:cNvPr>
          <p:cNvSpPr/>
          <p:nvPr/>
        </p:nvSpPr>
        <p:spPr>
          <a:xfrm>
            <a:off x="1301317" y="5710696"/>
            <a:ext cx="342530" cy="355824"/>
          </a:xfrm>
          <a:prstGeom prst="actionButtonHel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991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E7C695E-0736-46F6-AB11-D023A32FB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02" y="2228851"/>
            <a:ext cx="6530123" cy="3463132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B7A6C704-059C-49B3-8DD2-6B69C7CC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05B2DC8A-463A-449C-BC9B-48355EA1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87540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5F461E-9A45-435C-94E7-ED21D5808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6" y="2219325"/>
            <a:ext cx="6515100" cy="3609975"/>
          </a:xfrm>
          <a:prstGeom prst="rect">
            <a:avLst/>
          </a:prstGeom>
        </p:spPr>
      </p:pic>
      <p:sp>
        <p:nvSpPr>
          <p:cNvPr id="11" name="Дата 10">
            <a:extLst>
              <a:ext uri="{FF2B5EF4-FFF2-40B4-BE49-F238E27FC236}">
                <a16:creationId xmlns:a16="http://schemas.microsoft.com/office/drawing/2014/main" id="{9EBF6228-79E5-4192-B8FD-1D1B8E35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38E33152-A430-4385-BDCD-5CA07532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399371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724DCA-4C54-429E-9A52-E6AC617A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18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858300-04DC-4A08-8582-A1F6C8DA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95" y="2399731"/>
            <a:ext cx="5667375" cy="34480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FEB3F6-18B1-4496-9DE7-411FB83F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10" y="2243308"/>
            <a:ext cx="3609975" cy="2981325"/>
          </a:xfrm>
          <a:prstGeom prst="rect">
            <a:avLst/>
          </a:prstGeom>
        </p:spPr>
      </p:pic>
      <p:sp>
        <p:nvSpPr>
          <p:cNvPr id="11" name="Дата 10">
            <a:extLst>
              <a:ext uri="{FF2B5EF4-FFF2-40B4-BE49-F238E27FC236}">
                <a16:creationId xmlns:a16="http://schemas.microsoft.com/office/drawing/2014/main" id="{1CC79910-D630-48D7-B6EB-5154CD9F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1E4AE766-EA94-4A3C-8FE2-8B7D0AB7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3890182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3D260B-EA93-4F98-BADE-9849CAD9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2407217"/>
            <a:ext cx="5876925" cy="3533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2376A2-07E0-4B3F-B159-48E1910B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10" y="2243308"/>
            <a:ext cx="3609975" cy="2981325"/>
          </a:xfrm>
          <a:prstGeom prst="rect">
            <a:avLst/>
          </a:prstGeom>
        </p:spPr>
      </p:pic>
      <p:sp>
        <p:nvSpPr>
          <p:cNvPr id="11" name="Дата 10">
            <a:extLst>
              <a:ext uri="{FF2B5EF4-FFF2-40B4-BE49-F238E27FC236}">
                <a16:creationId xmlns:a16="http://schemas.microsoft.com/office/drawing/2014/main" id="{FAE6316C-F316-497D-96E2-5CF70518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881189A-E95F-42C9-B21C-A5B2A0C9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108265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EDE1AB-1E4A-4D4E-BCAB-DE90F4BE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84" y="3190342"/>
            <a:ext cx="7712530" cy="3365693"/>
          </a:xfrm>
          <a:prstGeom prst="rect">
            <a:avLst/>
          </a:prstGeom>
        </p:spPr>
      </p:pic>
      <p:sp>
        <p:nvSpPr>
          <p:cNvPr id="15" name="Дата 14">
            <a:extLst>
              <a:ext uri="{FF2B5EF4-FFF2-40B4-BE49-F238E27FC236}">
                <a16:creationId xmlns:a16="http://schemas.microsoft.com/office/drawing/2014/main" id="{90C1ABF8-F194-4302-92EB-1F107743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6" name="Нижний колонтитул 15">
            <a:extLst>
              <a:ext uri="{FF2B5EF4-FFF2-40B4-BE49-F238E27FC236}">
                <a16:creationId xmlns:a16="http://schemas.microsoft.com/office/drawing/2014/main" id="{A3C1B6E9-81AF-4400-8B11-A63F14F2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F068CB-7F07-405A-90A1-524FEFE3D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7" r="13707" b="61536"/>
          <a:stretch/>
        </p:blipFill>
        <p:spPr>
          <a:xfrm>
            <a:off x="4114800" y="1436801"/>
            <a:ext cx="3777343" cy="172326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D9E4C9-583E-4096-AECD-3F2C9FCF681D}"/>
              </a:ext>
            </a:extLst>
          </p:cNvPr>
          <p:cNvSpPr/>
          <p:nvPr/>
        </p:nvSpPr>
        <p:spPr>
          <a:xfrm>
            <a:off x="4038600" y="2057400"/>
            <a:ext cx="391886" cy="2830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7989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F0C5EB-3D77-43D6-8C37-D1C5281F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6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D84447-3060-469B-ACFD-CECD69F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70" y="2031620"/>
            <a:ext cx="3190875" cy="1276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DCAFB-7D2B-45CF-8257-C4807C6F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70" y="4001294"/>
            <a:ext cx="3190875" cy="1266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A3075D-959D-4809-B348-CF880BA1D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64" y="2432352"/>
            <a:ext cx="2171700" cy="561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8C1739-6A5A-45F0-9A82-2AA6B775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64" y="3301699"/>
            <a:ext cx="2514600" cy="1123950"/>
          </a:xfrm>
          <a:prstGeom prst="rect">
            <a:avLst/>
          </a:prstGeo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8A8F2B7A-758B-4E0C-BD27-9B2E4E59E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8917BF1E-A916-46C6-BC00-4895D45F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4167258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3B4F0-89CF-4ED9-8E91-C0989B5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Семантическое представление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A575CF-4BF1-4D81-882C-537BB7B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ADBE3-1DFE-4C60-8144-65F3FD2B4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97" y="2025349"/>
            <a:ext cx="3190875" cy="1276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C87A48-CDC4-40A7-8B38-9516C13C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98" y="4016078"/>
            <a:ext cx="3190875" cy="1276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A3075D-959D-4809-B348-CF880BA1D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64" y="2432352"/>
            <a:ext cx="2171700" cy="561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8C1739-6A5A-45F0-9A82-2AA6B775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64" y="3301699"/>
            <a:ext cx="2514600" cy="1123950"/>
          </a:xfrm>
          <a:prstGeom prst="rect">
            <a:avLst/>
          </a:prstGeom>
        </p:spPr>
      </p:pic>
      <p:sp>
        <p:nvSpPr>
          <p:cNvPr id="16" name="Дата 15">
            <a:extLst>
              <a:ext uri="{FF2B5EF4-FFF2-40B4-BE49-F238E27FC236}">
                <a16:creationId xmlns:a16="http://schemas.microsoft.com/office/drawing/2014/main" id="{D508EDA6-F079-47FA-A0D2-01885D5E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08.02.2024</a:t>
            </a:r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4DE41522-6C27-482E-9A2B-76508E6C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Ивашенко В. БГУИР</a:t>
            </a:r>
          </a:p>
        </p:txBody>
      </p:sp>
    </p:spTree>
    <p:extLst>
      <p:ext uri="{BB962C8B-B14F-4D97-AF65-F5344CB8AC3E}">
        <p14:creationId xmlns:p14="http://schemas.microsoft.com/office/powerpoint/2010/main" val="219417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A62-13AD-4845-BBA8-045A98D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D6C96-4AC3-4927-AE25-5ADEE53F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3B1BA5-BFD6-4C77-95A5-A83D70C9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599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581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33814</TotalTime>
  <Words>2980</Words>
  <Application>Microsoft Office PowerPoint</Application>
  <PresentationFormat>Широкоэкранный</PresentationFormat>
  <Paragraphs>788</Paragraphs>
  <Slides>126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126</vt:i4>
      </vt:variant>
    </vt:vector>
  </HeadingPairs>
  <TitlesOfParts>
    <vt:vector size="127" baseType="lpstr">
      <vt:lpstr>Тема Office</vt:lpstr>
      <vt:lpstr>Семантическое представление онтологий, структуры данных и языки: </vt:lpstr>
      <vt:lpstr>Презентация PowerPoint</vt:lpstr>
      <vt:lpstr>Понятие интеллекта</vt:lpstr>
      <vt:lpstr>Презентация PowerPoint</vt:lpstr>
      <vt:lpstr>Понятие сознания</vt:lpstr>
      <vt:lpstr>Презентация PowerPoint</vt:lpstr>
      <vt:lpstr>Понятие «сознательное действие»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Диалектика познания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Интеграция направления интеграции  данных, знаний и их моделей представления</vt:lpstr>
      <vt:lpstr>Интеграция направления интеграции  данных, знаний и их моделей представления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Унификация  как необходимость  комбинированной интеграции</vt:lpstr>
      <vt:lpstr>Унификация</vt:lpstr>
      <vt:lpstr>Презентация PowerPoint</vt:lpstr>
      <vt:lpstr>Архитектура интеллектуальной системы (системы, основанной на знаниях)</vt:lpstr>
      <vt:lpstr>Унификация</vt:lpstr>
      <vt:lpstr>Презентация PowerPoint</vt:lpstr>
      <vt:lpstr>Презентация PowerPoint</vt:lpstr>
      <vt:lpstr>OSTIS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Структуры.  Наследственно конечные множества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Унификация. Структуры и данные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Семантическое представление</vt:lpstr>
      <vt:lpstr>Презентация PowerPoint</vt:lpstr>
      <vt:lpstr>Семантическое представление</vt:lpstr>
      <vt:lpstr>Семантическое представление</vt:lpstr>
      <vt:lpstr>Семантическое представление</vt:lpstr>
      <vt:lpstr>Презентация PowerPoint</vt:lpstr>
      <vt:lpstr>Семантическое представление</vt:lpstr>
      <vt:lpstr>Семантическое представление</vt:lpstr>
      <vt:lpstr>Презентация PowerPoint</vt:lpstr>
      <vt:lpstr>Семантическое представление</vt:lpstr>
      <vt:lpstr>Презентация PowerPoint</vt:lpstr>
      <vt:lpstr>Презентация PowerPoint</vt:lpstr>
      <vt:lpstr>Семантическое представление</vt:lpstr>
      <vt:lpstr>Семантическое представление</vt:lpstr>
      <vt:lpstr>Семантическое представление</vt:lpstr>
      <vt:lpstr>Презентация PowerPoint</vt:lpstr>
      <vt:lpstr>Семантическое представление</vt:lpstr>
      <vt:lpstr>Презентация PowerPoint</vt:lpstr>
      <vt:lpstr>Семантическое представление</vt:lpstr>
      <vt:lpstr>Презентация PowerPoint</vt:lpstr>
      <vt:lpstr>Презентация PowerPoint</vt:lpstr>
      <vt:lpstr>Презентация PowerPoint</vt:lpstr>
      <vt:lpstr>Семантическое представление</vt:lpstr>
      <vt:lpstr>Презентация PowerPoint</vt:lpstr>
      <vt:lpstr>Семантическое представление</vt:lpstr>
      <vt:lpstr>Презентация PowerPoint</vt:lpstr>
      <vt:lpstr>Семантическое представление</vt:lpstr>
      <vt:lpstr>Семантическое представление</vt:lpstr>
      <vt:lpstr>Презентация PowerPoint</vt:lpstr>
      <vt:lpstr>Семантическое представление</vt:lpstr>
      <vt:lpstr>Презентация PowerPoint</vt:lpstr>
      <vt:lpstr>Презентация PowerPoint</vt:lpstr>
      <vt:lpstr>Семантическое представление</vt:lpstr>
      <vt:lpstr>Презентация PowerPoint</vt:lpstr>
      <vt:lpstr>Стандартизация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100nout</dc:creator>
  <cp:lastModifiedBy>Валерьян І</cp:lastModifiedBy>
  <cp:revision>105</cp:revision>
  <dcterms:created xsi:type="dcterms:W3CDTF">2023-11-13T20:07:43Z</dcterms:created>
  <dcterms:modified xsi:type="dcterms:W3CDTF">2024-02-09T10:26:32Z</dcterms:modified>
</cp:coreProperties>
</file>